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1" r:id="rId3"/>
    <p:sldId id="262" r:id="rId4"/>
    <p:sldId id="263" r:id="rId5"/>
    <p:sldId id="264" r:id="rId6"/>
    <p:sldId id="265" r:id="rId7"/>
    <p:sldId id="283" r:id="rId8"/>
    <p:sldId id="284" r:id="rId9"/>
    <p:sldId id="285" r:id="rId10"/>
    <p:sldId id="266" r:id="rId11"/>
    <p:sldId id="267" r:id="rId12"/>
    <p:sldId id="268" r:id="rId13"/>
    <p:sldId id="269" r:id="rId14"/>
    <p:sldId id="271" r:id="rId15"/>
    <p:sldId id="270" r:id="rId16"/>
    <p:sldId id="273" r:id="rId17"/>
    <p:sldId id="272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6" r:id="rId27"/>
    <p:sldId id="287" r:id="rId28"/>
    <p:sldId id="288" r:id="rId29"/>
    <p:sldId id="289" r:id="rId30"/>
    <p:sldId id="291" r:id="rId31"/>
    <p:sldId id="290" r:id="rId32"/>
    <p:sldId id="292" r:id="rId33"/>
    <p:sldId id="294" r:id="rId34"/>
    <p:sldId id="295" r:id="rId35"/>
    <p:sldId id="297" r:id="rId36"/>
    <p:sldId id="298" r:id="rId37"/>
    <p:sldId id="293" r:id="rId38"/>
    <p:sldId id="299" r:id="rId39"/>
    <p:sldId id="300" r:id="rId40"/>
    <p:sldId id="301" r:id="rId41"/>
    <p:sldId id="302" r:id="rId42"/>
    <p:sldId id="304" r:id="rId43"/>
    <p:sldId id="305" r:id="rId44"/>
    <p:sldId id="306" r:id="rId45"/>
    <p:sldId id="307" r:id="rId46"/>
    <p:sldId id="30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mza tijani" initials="ht" lastIdx="1" clrIdx="0">
    <p:extLst>
      <p:ext uri="{19B8F6BF-5375-455C-9EA6-DF929625EA0E}">
        <p15:presenceInfo xmlns:p15="http://schemas.microsoft.com/office/powerpoint/2012/main" userId="7fffa804fa023f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272EC-211B-4202-BB65-63E9DB722B41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403AD-9069-4FE5-B923-46F0E16B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5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403AD-9069-4FE5-B923-46F0E16BE7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6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55B9-8D8B-42A9-BF93-F182627F7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18B9C-707C-49B5-9B2E-73041B035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6BA66-E3E3-4966-B8B6-1379804B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2FC39-C18E-425A-BDA8-BB0BB586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0EF56-27CB-4470-AA7E-C3C69610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8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D6F8-6B66-4BA8-9D9A-BD3E687B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06702-8486-4BB2-8A79-388B2B610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8211-677D-4CC6-8FA1-88A0C188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AC6AF-F745-4D77-951E-F69CD991A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D9B1D-583A-4507-9A3C-F31D6D5E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CD822F-C418-42A1-B4E5-EA66D6B6A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A191A-D7FC-45FF-AD99-C9355F94F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E47F-C7D5-40FC-964B-2D97048D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5F28A-0D7A-462F-9B42-E00FECE2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C3B8C-A777-4B43-AB23-A97DC1EA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0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F9C9-3C4F-4830-B609-84D2C98D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27B1B-3A71-45EB-894E-16D3C32CC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9FE86-B6C7-486D-B282-4F34D753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63559-50A7-4A6F-B2E9-FAEA4E65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A5E34-C186-4BEE-BB9A-57F2D69D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2166-3F7A-4083-ABFD-4B98FB73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97A84-68C4-4CD3-9D06-FA7D785F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57C92-F090-4346-AA13-435E2E130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6BE02-CD66-4E57-A1FE-C3E8902E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6A2D1-5008-44B5-8FDA-1A56B9EA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2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9E77-1691-409F-A481-473B0F59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97E66-BD31-483F-B5BE-2E3A95126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5D3EA-82E7-4C30-B45C-F6E59794B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341C1-AFF7-46CC-9342-7C4C64510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C8043-192F-4284-A413-995899FF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A7AD4-177A-4622-A319-DF79312B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01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FAAEF-B361-4691-A589-4546F31C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AE4A4-3C72-4617-B5F7-A1469467B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AF6F1-663C-47B6-BCF1-D02E53588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42484-834C-4570-A014-7175F52BF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41F93E-4617-4740-A5E7-F26471692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6572D-3EAD-4A12-9A61-B21ED0E3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283B4-269D-4C37-9BCC-8715687B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DBF94-9DB6-4FA5-A521-742C12CA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1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A8C7-2FD0-4297-9AA6-2B395465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43DFB-14ED-435B-BF18-9CE1486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BEB54-2A38-4A7E-B9E9-350542F1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2FA72-6160-4464-B1ED-4A433F7B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8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A34679-5270-4C1B-B441-035C162C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B22E2-24F1-44D8-BEAD-9E501258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19D4-B44E-4357-9644-F63D6FB9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1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8889-65D0-43B1-A74D-8F3531D1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358E6-71C9-4CB9-AC12-F21DD658E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3ADA3-672D-4DFE-AAF3-8E29B4110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BB2E9-A837-45F2-B6ED-500232B1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25014-F2B4-4A38-94FF-4D75E4DE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77CA1-6F06-4176-8668-9CAF862A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8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EB17-8F7A-43EC-A268-83A7D55F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15CD18-CFCC-4308-8AB2-0F5A92D55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7E708-EE56-441B-AC91-0771EC41F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EFA29-2231-4A66-ACC5-AFF9DFF8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5CBD9-8AB7-43B6-AFAB-25EBB2CD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098E7-EBF7-4179-A516-3265B3D4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6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D2C880-777B-4E35-89F1-BCE14110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79F3-663B-4BC0-ABF1-2D0B4336E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92736-9BEC-428D-B02D-5519B1B10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40D28-3A4F-465C-8139-92A7E229A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88674" y="6356350"/>
            <a:ext cx="406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C8DF1-9BFD-498E-B2F3-9237FA95A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1D445-BDCF-4247-8343-49A4094E97B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52FD9-4DC0-4844-89FD-45282E0F2ED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038600" y="6265862"/>
            <a:ext cx="970844" cy="54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B8D52A-C9CC-4C58-B805-9A39ACCAF28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82556" y="6266770"/>
            <a:ext cx="970844" cy="5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1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pfl.zoom.us/j/4152740646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potenziale.org/" TargetMode="External"/><Relationship Id="rId2" Type="http://schemas.openxmlformats.org/officeDocument/2006/relationships/hyperlink" Target="https://map.geo.admin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5A4-A1E0-48C0-AB66-353372BFC0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Definition and implementation of a BIM integrated fully reproducible workflow for the computation of vulnerability functions of URM buildings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C504D-155F-4DCF-83DB-DD745D9DC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Midterm presentation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15FE1-D670-4544-BBC6-25CF9BF3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B6277-3BB7-4409-892C-4AEF43E4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44E66-38B2-4374-A794-F4EA86F3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0903F-F4F2-4D59-B05C-13931C09867D}"/>
              </a:ext>
            </a:extLst>
          </p:cNvPr>
          <p:cNvSpPr txBox="1"/>
          <p:nvPr/>
        </p:nvSpPr>
        <p:spPr>
          <a:xfrm>
            <a:off x="1524000" y="5459896"/>
            <a:ext cx="572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https://epfl.zoom.us/j/4152740646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60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E1942-06A1-4AB9-843F-BA95E225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Seismic behavior of URM buildings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395F0-752D-45EF-9B73-C04C3270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principal failure mechanisms</a:t>
            </a:r>
          </a:p>
          <a:p>
            <a:pPr lvl="1"/>
            <a:r>
              <a:rPr lang="en-US" dirty="0"/>
              <a:t>In-plane</a:t>
            </a:r>
          </a:p>
          <a:p>
            <a:pPr lvl="1"/>
            <a:r>
              <a:rPr lang="en-US" dirty="0"/>
              <a:t>Out of plane (OOP)</a:t>
            </a:r>
          </a:p>
          <a:p>
            <a:r>
              <a:rPr lang="en-US" dirty="0"/>
              <a:t>Elastic-plastic behavior</a:t>
            </a:r>
          </a:p>
          <a:p>
            <a:pPr marL="457200" lvl="1" indent="0">
              <a:buNone/>
            </a:pPr>
            <a:r>
              <a:rPr lang="en-US" dirty="0"/>
              <a:t>	In-plane			OOP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5B62-4FDF-4C72-B856-7955DFE6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06208-D3C3-45C6-B3F8-7E95F23B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4DBD9-8143-44F8-99E8-B2747F2E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D3B67-9DA8-4513-A58C-A699C21B5D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76423" y="1690688"/>
            <a:ext cx="3270250" cy="1430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AF848-9804-4395-BEFC-E193686B1B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7725" y="4011676"/>
            <a:ext cx="2733675" cy="2066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B1E03-E59D-4DF4-B4C7-E0B745918EC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20565" y="4001294"/>
            <a:ext cx="3150870" cy="2121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F8746-9A8A-4D74-B569-A3B96A694D8E}"/>
              </a:ext>
            </a:extLst>
          </p:cNvPr>
          <p:cNvSpPr txBox="1"/>
          <p:nvPr/>
        </p:nvSpPr>
        <p:spPr>
          <a:xfrm>
            <a:off x="7911548" y="3722530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Civil 522 EPFL</a:t>
            </a:r>
          </a:p>
        </p:txBody>
      </p:sp>
    </p:spTree>
    <p:extLst>
      <p:ext uri="{BB962C8B-B14F-4D97-AF65-F5344CB8AC3E}">
        <p14:creationId xmlns:p14="http://schemas.microsoft.com/office/powerpoint/2010/main" val="201384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2E09-5985-4820-AEF7-71D63360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BD25F-160A-4F6D-B39B-5F0CA2E1A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Decomposition of an URM building’s walls into piers (in red) and spandrels (in blue), connected by rigid nodes (in grey), thus making sets of equivalent frames</a:t>
            </a:r>
          </a:p>
          <a:p>
            <a:r>
              <a:rPr lang="en-US" dirty="0"/>
              <a:t>Masonry piers behaves like precedingly described (elastic-plastic in-plane and OOP)</a:t>
            </a:r>
          </a:p>
          <a:p>
            <a:r>
              <a:rPr lang="en-US" dirty="0"/>
              <a:t>Masonry spandrels behave like beams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BF675-3B52-431F-9645-0F06E75B5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A85DE-FBD9-45F3-A2D3-5E2B5B47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D5EEB-FC6F-432A-B541-920A2C67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C4851-20AC-411A-953E-90FD39144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3438" y="4558635"/>
            <a:ext cx="2966085" cy="1449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E3983-6FD9-4C02-88AE-56938C725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297"/>
          <a:stretch/>
        </p:blipFill>
        <p:spPr>
          <a:xfrm>
            <a:off x="7963260" y="3707869"/>
            <a:ext cx="2278020" cy="246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87E40-BD59-409B-AF85-9F035ADD6886}"/>
              </a:ext>
            </a:extLst>
          </p:cNvPr>
          <p:cNvSpPr txBox="1"/>
          <p:nvPr/>
        </p:nvSpPr>
        <p:spPr>
          <a:xfrm>
            <a:off x="4951828" y="5032109"/>
            <a:ext cx="3201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@github.com/eesd-epfl/OpenSees/wiki</a:t>
            </a:r>
          </a:p>
        </p:txBody>
      </p:sp>
    </p:spTree>
    <p:extLst>
      <p:ext uri="{BB962C8B-B14F-4D97-AF65-F5344CB8AC3E}">
        <p14:creationId xmlns:p14="http://schemas.microsoft.com/office/powerpoint/2010/main" val="241942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0733-6C4D-4057-AE19-0E67216B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Case study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35CA-E0CB-4F78-B668-30CC17E4C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Typology</a:t>
            </a:r>
          </a:p>
          <a:p>
            <a:endParaRPr lang="en-US" dirty="0"/>
          </a:p>
          <a:p>
            <a:r>
              <a:rPr lang="en-US" dirty="0"/>
              <a:t>3D views</a:t>
            </a:r>
          </a:p>
          <a:p>
            <a:endParaRPr lang="en-US" dirty="0"/>
          </a:p>
          <a:p>
            <a:r>
              <a:rPr lang="en-US" dirty="0"/>
              <a:t>2D geometric survey plans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C6CC7-D9B6-465E-A5E7-566AB418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4CAF5-6DD6-4ED0-BAA5-0EE6BE1C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83953-75A1-4D12-AF96-AE0BAD752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29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A311-FEC4-440C-BCC7-E4F33119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76CE4-DB7E-4A7B-A963-3A4FD9E51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General characteristics:</a:t>
            </a:r>
          </a:p>
          <a:p>
            <a:pPr lvl="1"/>
            <a:r>
              <a:rPr lang="en-US" dirty="0"/>
              <a:t>Address: Basel Switzerland</a:t>
            </a:r>
          </a:p>
          <a:p>
            <a:pPr lvl="1"/>
            <a:r>
              <a:rPr lang="en-US" dirty="0"/>
              <a:t>Office building: commercial and administration usage</a:t>
            </a:r>
          </a:p>
          <a:p>
            <a:pPr lvl="1"/>
            <a:r>
              <a:rPr lang="en-US" dirty="0"/>
              <a:t>Year of construction: 1901</a:t>
            </a:r>
          </a:p>
          <a:p>
            <a:pPr lvl="1"/>
            <a:r>
              <a:rPr lang="en-US" dirty="0"/>
              <a:t>Number of </a:t>
            </a:r>
            <a:r>
              <a:rPr lang="en-US" dirty="0" err="1"/>
              <a:t>storeys</a:t>
            </a:r>
            <a:r>
              <a:rPr lang="en-US" dirty="0"/>
              <a:t>: 3 without counting basement and attic</a:t>
            </a:r>
          </a:p>
          <a:p>
            <a:pPr lvl="1"/>
            <a:r>
              <a:rPr lang="en-US" dirty="0"/>
              <a:t>Construction volume: 7098 m</a:t>
            </a:r>
            <a:r>
              <a:rPr lang="en-US" baseline="30000" dirty="0"/>
              <a:t>3</a:t>
            </a:r>
            <a:endParaRPr lang="en-US" dirty="0"/>
          </a:p>
          <a:p>
            <a:pPr lvl="1"/>
            <a:r>
              <a:rPr lang="en-US" dirty="0"/>
              <a:t>Floor boundary area: 340  m</a:t>
            </a:r>
            <a:r>
              <a:rPr lang="en-US" baseline="30000" dirty="0"/>
              <a:t>2</a:t>
            </a:r>
            <a:endParaRPr lang="en-US" dirty="0"/>
          </a:p>
          <a:p>
            <a:pPr lvl="1"/>
            <a:r>
              <a:rPr lang="en-US" dirty="0"/>
              <a:t>Assured value: 8 </a:t>
            </a:r>
            <a:r>
              <a:rPr lang="en-US" dirty="0" err="1"/>
              <a:t>mio</a:t>
            </a:r>
            <a:r>
              <a:rPr lang="en-US" dirty="0"/>
              <a:t> CHF</a:t>
            </a:r>
          </a:p>
          <a:p>
            <a:r>
              <a:rPr lang="en-US" dirty="0"/>
              <a:t>Structural characteristics:</a:t>
            </a:r>
          </a:p>
          <a:p>
            <a:pPr lvl="1"/>
            <a:r>
              <a:rPr lang="en-US" dirty="0"/>
              <a:t>Massive stone masonry shell (exterior and some interior walls)</a:t>
            </a:r>
          </a:p>
          <a:p>
            <a:pPr lvl="1"/>
            <a:r>
              <a:rPr lang="en-US" dirty="0"/>
              <a:t>Timber wood floor slabs</a:t>
            </a:r>
          </a:p>
          <a:p>
            <a:pPr lvl="1"/>
            <a:r>
              <a:rPr lang="en-US" dirty="0"/>
              <a:t>Pitched timber roof </a:t>
            </a:r>
          </a:p>
          <a:p>
            <a:pPr lvl="1"/>
            <a:r>
              <a:rPr lang="en-US" dirty="0"/>
              <a:t>Even more massive stone masonry wall foundations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FF8EC-496B-4C14-A187-F8CB9D38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0FDEC-9344-485E-9666-EE0C013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3F172-8AA3-4019-8EBD-7B02E727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6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072F-1661-4783-9CD5-5B2CD8A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view: Google </a:t>
            </a:r>
            <a:r>
              <a:rPr lang="en-US" dirty="0" err="1"/>
              <a:t>streetview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FAF03-196C-4D7C-961F-360A7A85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59E0C-DC9C-4226-B321-B7E12F60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A2F4-FF06-4F07-B61E-3FB28069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14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F655AB-5B7E-4E3D-979A-8FC6E5BA57F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191" y="1825625"/>
            <a:ext cx="90196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6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5E6A-193F-4B70-BCA5-A0ACBAA8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views: </a:t>
            </a:r>
            <a:r>
              <a:rPr lang="en-US" dirty="0" err="1"/>
              <a:t>Swisstopo</a:t>
            </a:r>
            <a:r>
              <a:rPr lang="en-US" dirty="0"/>
              <a:t> (Aerial and buildings3D)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F143F-BA62-434A-B7AC-A76CF7A4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19F09-6EAC-4BA9-9ACA-5F2DE78D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4E560-754E-4904-99EF-17E7DD51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48289-06A8-4861-969D-B9A6DCE82ED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578" y="2061369"/>
            <a:ext cx="5895975" cy="392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5D415-1DF3-4E17-9CED-3E7131A37CC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56444" y="2061369"/>
            <a:ext cx="3697356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1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9E06-636F-4A9E-8DE6-43AD7F54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survey: Ground floor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B8027-AE1F-4E43-ACBF-C086F488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E92CA-23FB-4D2A-8548-91321A92F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0E15B-FD7B-4323-80B5-F1B7041A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16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0EA077-8BC6-4D3F-80DE-872A95EE56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356" y="1825625"/>
            <a:ext cx="59652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52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53C2-13E1-42C9-9A7C-EA4F9D81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survey: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F2C38-E664-4A56-BB4E-0B1960D9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7D9D9-A4C7-4F52-866B-094519FB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63498-50C8-43F5-B22A-064D2151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3C7EBB-9722-4EBC-A885-82DF9FC475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200" y="1825625"/>
            <a:ext cx="6069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19FA-97E9-4977-BFB3-24312938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BIM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4002B-D7C0-4886-A11D-B903B6061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LOD 200</a:t>
            </a:r>
          </a:p>
          <a:p>
            <a:endParaRPr lang="en-US" dirty="0"/>
          </a:p>
          <a:p>
            <a:r>
              <a:rPr lang="en-US" dirty="0"/>
              <a:t>LOD 300</a:t>
            </a:r>
          </a:p>
          <a:p>
            <a:endParaRPr lang="en-US" dirty="0"/>
          </a:p>
          <a:p>
            <a:r>
              <a:rPr lang="en-US" dirty="0"/>
              <a:t>Using Revit</a:t>
            </a:r>
          </a:p>
          <a:p>
            <a:endParaRPr lang="en-US" dirty="0"/>
          </a:p>
          <a:p>
            <a:r>
              <a:rPr lang="en-US" dirty="0"/>
              <a:t>GUI based workflows shared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E734F-D6E7-46A5-AA64-ABBF5407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8D7F5-4B9C-4F23-A8BB-3318521B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60E91-781C-41A0-888F-FF5736C8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5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F935-8974-4085-A622-5E117B76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LOD 200,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5C30D-DE55-4B1F-A5A2-98B24BBA7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physical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0F22FE-14F1-458F-B0AB-7FCFF62FA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3D analytical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675DE-B313-4BC8-B3D2-998F3C6C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0593E9-5A70-4D5D-B713-44E043D7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E9638-1D15-4C28-99A0-6F46CA63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19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B81056D-F00B-4E71-822A-82E7A80BC14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77909"/>
            <a:ext cx="5157787" cy="353891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D91AFAB-698A-480C-8D91-60280BF8DD41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77571" y="2505075"/>
            <a:ext cx="3972446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6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06AC-5E35-4B30-A198-4481F6B2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F70B5-08A0-4961-8AD4-19BBF9731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Literature review summary</a:t>
            </a:r>
          </a:p>
          <a:p>
            <a:r>
              <a:rPr lang="en-US" dirty="0"/>
              <a:t>2. Case study presentation</a:t>
            </a:r>
          </a:p>
          <a:p>
            <a:r>
              <a:rPr lang="en-US" dirty="0"/>
              <a:t>3. BIM modeling</a:t>
            </a:r>
          </a:p>
          <a:p>
            <a:r>
              <a:rPr lang="en-US" dirty="0"/>
              <a:t>4. Transfer to FE application and interoperability</a:t>
            </a:r>
          </a:p>
          <a:p>
            <a:r>
              <a:rPr lang="en-US" dirty="0"/>
              <a:t>5. Capacity determination using EFM through SAMUEL</a:t>
            </a:r>
          </a:p>
          <a:p>
            <a:r>
              <a:rPr lang="en-US" dirty="0"/>
              <a:t>6. Peak demand and OSR verification</a:t>
            </a:r>
          </a:p>
          <a:p>
            <a:r>
              <a:rPr lang="en-US" dirty="0"/>
              <a:t>7. Building models database</a:t>
            </a:r>
          </a:p>
          <a:p>
            <a:r>
              <a:rPr lang="en-US" dirty="0"/>
              <a:t>8. Next steps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7D7B-3B36-41EC-A3AB-0A950FB7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00AFC-1954-4EFF-B636-8B6F4475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9EB9-521E-48C5-9203-F7684122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09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49EA-AA68-488E-8514-EF242A92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LOD 200, 2D Ground floor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4C56D-6715-44B7-9825-883F7C74F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Physical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A2303-4C1C-4A1C-AC20-9C08A13783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2D Analytical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352D9A-BBCB-4E75-8E43-C87E2655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29A4D-C783-454E-BFC2-EF659D76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01A2C-1E30-483D-9C2D-A2C8E6A9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20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144C583-9B17-4AD1-A913-DB14AA24D4E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4944" y="2505075"/>
            <a:ext cx="4927475" cy="3684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4AD5D5B-99F8-4401-9EE9-57761A3C1B21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1784" y="2505075"/>
            <a:ext cx="4884020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85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F218-479C-4D2A-B4BC-1CCACC0B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LOD 200, Cut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EAD11-53BC-4503-9A4D-CE36ADDC3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Cut Physical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97CF4-8C03-4EB4-8BD6-12E1CD724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Cut Analytical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6581F3-A0D2-4120-8404-4E2B431388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694246"/>
            <a:ext cx="5183188" cy="3306245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3A3182-28CC-4FB5-9FFF-98CAADAF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570D2-4286-4E48-8F94-6E3A44CF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AF8EC-7E3D-4329-85BA-9C06DFB50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21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C7DB212-4B7F-425F-B5CA-9AD1D0C3F36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33666" y="2505075"/>
            <a:ext cx="4570031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1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F935-8974-4085-A622-5E117B76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LOD 300,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5C30D-DE55-4B1F-A5A2-98B24BBA7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physical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0F22FE-14F1-458F-B0AB-7FCFF62FA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3D analytical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675DE-B313-4BC8-B3D2-998F3C6C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0593E9-5A70-4D5D-B713-44E043D7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E9638-1D15-4C28-99A0-6F46CA63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22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546DAE7-4F01-4AC9-8DA8-4872253F510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8273" y="2505075"/>
            <a:ext cx="3660816" cy="368458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8FC0C82-BE5D-4924-82C5-689CC44426E9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08967" y="2505075"/>
            <a:ext cx="370965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0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49EA-AA68-488E-8514-EF242A92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LOD 300, 2D Ground floor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4C56D-6715-44B7-9825-883F7C74F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Physical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A2303-4C1C-4A1C-AC20-9C08A13783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2D Analytical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352D9A-BBCB-4E75-8E43-C87E2655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29A4D-C783-454E-BFC2-EF659D76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01A2C-1E30-483D-9C2D-A2C8E6A9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23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93AF6BC-431D-4F7E-8290-2983B4C85F4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94265"/>
            <a:ext cx="5157787" cy="3106207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5F9EAA6-360A-461B-A825-9EFD0F94F71E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57858"/>
            <a:ext cx="5183188" cy="317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34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F218-479C-4D2A-B4BC-1CCACC0B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LOD 300, Cut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EAD11-53BC-4503-9A4D-CE36ADDC3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Cut Physical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97CF4-8C03-4EB4-8BD6-12E1CD724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Cut Analytical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3A3182-28CC-4FB5-9FFF-98CAADAF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570D2-4286-4E48-8F94-6E3A44CF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AF8EC-7E3D-4329-85BA-9C06DFB50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24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9DF957-C6B9-4F8D-BE06-B597A77C440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0700" y="2505075"/>
            <a:ext cx="4235963" cy="368458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0EDF570-9D64-4506-9890-66104ADFC8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23773"/>
            <a:ext cx="5183188" cy="32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3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D9D4-9833-4792-AE8D-A5E0F921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Transfer to FE application and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F92EA-F1B1-495A-B41A-1A5EE3D47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Transfer from BIM to SAMUEL for EFM application is not possible yet</a:t>
            </a:r>
          </a:p>
          <a:p>
            <a:endParaRPr lang="en-US" dirty="0"/>
          </a:p>
          <a:p>
            <a:r>
              <a:rPr lang="en-US" dirty="0"/>
              <a:t>Interoperability issue has to do with </a:t>
            </a:r>
            <a:r>
              <a:rPr lang="en-US" dirty="0" err="1"/>
              <a:t>FreeCAD</a:t>
            </a:r>
            <a:r>
              <a:rPr lang="en-US" dirty="0"/>
              <a:t> 0.19 IFC processing tool, </a:t>
            </a:r>
            <a:r>
              <a:rPr lang="en-US" dirty="0" err="1"/>
              <a:t>IfcOpenShell</a:t>
            </a:r>
            <a:r>
              <a:rPr lang="en-US" dirty="0"/>
              <a:t> which only permit </a:t>
            </a:r>
            <a:r>
              <a:rPr lang="en-US" dirty="0" err="1"/>
              <a:t>vizualisation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 Workaround solution: Use the </a:t>
            </a:r>
            <a:r>
              <a:rPr lang="en-US" dirty="0" err="1"/>
              <a:t>FreeCAD</a:t>
            </a:r>
            <a:r>
              <a:rPr lang="en-US" dirty="0"/>
              <a:t> generated model by T.A. Ivana </a:t>
            </a:r>
            <a:r>
              <a:rPr lang="en-US" dirty="0" err="1"/>
              <a:t>Bozulic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A1840-9E81-4EF1-9E62-3CC8053C2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E8D38-5620-441C-9309-457621EF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7DEE-FEAF-4A94-B64B-8A08C30F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06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B06F-2986-4869-9CFA-67DAB5FA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Capacity determination using SAMUEL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0DF51-7F13-4A2F-B289-51BE5F296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model </a:t>
            </a:r>
          </a:p>
          <a:p>
            <a:endParaRPr lang="en-US" dirty="0"/>
          </a:p>
          <a:p>
            <a:r>
              <a:rPr lang="en-US" dirty="0"/>
              <a:t>Pushover analysis</a:t>
            </a:r>
          </a:p>
          <a:p>
            <a:endParaRPr lang="en-US" dirty="0"/>
          </a:p>
          <a:p>
            <a:r>
              <a:rPr lang="en-US" dirty="0"/>
              <a:t>Analysis results</a:t>
            </a:r>
          </a:p>
          <a:p>
            <a:endParaRPr lang="en-US" dirty="0"/>
          </a:p>
          <a:p>
            <a:r>
              <a:rPr lang="en-US" dirty="0"/>
              <a:t>Conditions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B03E2-AA3D-4E5D-8995-CA6065614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59CEC-1E62-4F40-BEF9-3B745D55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428CA-AD01-45B1-9E8A-C79C469D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85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0F32-14D7-4AFC-B9BC-4D20E1B7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9C163-1B51-4FB8-8948-A47E3B324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structural model </a:t>
            </a:r>
          </a:p>
          <a:p>
            <a:pPr marL="0" indent="0">
              <a:buNone/>
            </a:pPr>
            <a:r>
              <a:rPr lang="en-US" dirty="0"/>
              <a:t>containing principal structural</a:t>
            </a:r>
          </a:p>
          <a:p>
            <a:pPr marL="0" indent="0">
              <a:buNone/>
            </a:pPr>
            <a:r>
              <a:rPr lang="en-US" dirty="0"/>
              <a:t>members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Principal walls (with openings)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Floors diaphragms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Semi-automated EFM mesh </a:t>
            </a:r>
          </a:p>
          <a:p>
            <a:pPr marL="0" indent="0">
              <a:buNone/>
            </a:pPr>
            <a:r>
              <a:rPr lang="en-US" dirty="0"/>
              <a:t>generation through SAMUEL’s </a:t>
            </a:r>
          </a:p>
          <a:p>
            <a:pPr marL="0" indent="0">
              <a:buNone/>
            </a:pPr>
            <a:r>
              <a:rPr lang="en-US" dirty="0"/>
              <a:t>Python opensource code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A38D-3745-4115-BA67-D158D371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918F5-5817-4F81-8470-22B13352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DCD8C-5A5E-4547-87C4-2C7E1231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0259-DB95-4255-9293-CE411A28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81013"/>
            <a:ext cx="5616575" cy="554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71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CA1D-6DB0-4C59-8CB0-A0577E45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Pushover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F69CB-C9F2-4259-AA77-479C9BBC3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Displacements imposed on the control node</a:t>
            </a:r>
          </a:p>
          <a:p>
            <a:r>
              <a:rPr lang="en-US" dirty="0"/>
              <a:t>Iterative procedure to solve differential </a:t>
            </a:r>
          </a:p>
          <a:p>
            <a:pPr marL="0" indent="0">
              <a:buNone/>
            </a:pPr>
            <a:r>
              <a:rPr lang="en-US" dirty="0"/>
              <a:t>equations based on the theory presented at</a:t>
            </a:r>
          </a:p>
          <a:p>
            <a:pPr marL="0" indent="0">
              <a:buNone/>
            </a:pPr>
            <a:r>
              <a:rPr lang="en-US" dirty="0"/>
              <a:t>the literature review</a:t>
            </a:r>
          </a:p>
          <a:p>
            <a:r>
              <a:rPr lang="en-US" dirty="0"/>
              <a:t>Considers self-weight through simultaneous analysis</a:t>
            </a:r>
          </a:p>
          <a:p>
            <a:r>
              <a:rPr lang="en-US" dirty="0"/>
              <a:t>Result is a force-displacement relationship of </a:t>
            </a:r>
          </a:p>
          <a:p>
            <a:pPr marL="0" indent="0">
              <a:buNone/>
            </a:pPr>
            <a:r>
              <a:rPr lang="en-US" dirty="0"/>
              <a:t>the structure</a:t>
            </a:r>
          </a:p>
          <a:p>
            <a:r>
              <a:rPr lang="en-US" dirty="0"/>
              <a:t>Visualization of the global behavior is also possible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BEB53-B6BB-4914-A48F-318E1C38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7441-3E6D-4ADD-97B8-A2508300A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A4AE6-6E09-4E40-9E26-60093923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86361-7DBB-41FE-9780-5D8A2441FD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93628" y="729455"/>
            <a:ext cx="4122602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61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2E5A-30E8-4792-86ED-E69D704B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F6FCEA-3A1D-4F97-88BF-C5F3EA000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994546"/>
              </p:ext>
            </p:extLst>
          </p:nvPr>
        </p:nvGraphicFramePr>
        <p:xfrm>
          <a:off x="214085" y="1690688"/>
          <a:ext cx="5490028" cy="3716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8735">
                  <a:extLst>
                    <a:ext uri="{9D8B030D-6E8A-4147-A177-3AD203B41FA5}">
                      <a16:colId xmlns:a16="http://schemas.microsoft.com/office/drawing/2014/main" val="2894628654"/>
                    </a:ext>
                  </a:extLst>
                </a:gridCol>
                <a:gridCol w="866134">
                  <a:extLst>
                    <a:ext uri="{9D8B030D-6E8A-4147-A177-3AD203B41FA5}">
                      <a16:colId xmlns:a16="http://schemas.microsoft.com/office/drawing/2014/main" val="1958949916"/>
                    </a:ext>
                  </a:extLst>
                </a:gridCol>
                <a:gridCol w="866134">
                  <a:extLst>
                    <a:ext uri="{9D8B030D-6E8A-4147-A177-3AD203B41FA5}">
                      <a16:colId xmlns:a16="http://schemas.microsoft.com/office/drawing/2014/main" val="2663892528"/>
                    </a:ext>
                  </a:extLst>
                </a:gridCol>
                <a:gridCol w="1172891">
                  <a:extLst>
                    <a:ext uri="{9D8B030D-6E8A-4147-A177-3AD203B41FA5}">
                      <a16:colId xmlns:a16="http://schemas.microsoft.com/office/drawing/2014/main" val="1912945007"/>
                    </a:ext>
                  </a:extLst>
                </a:gridCol>
                <a:gridCol w="866134">
                  <a:extLst>
                    <a:ext uri="{9D8B030D-6E8A-4147-A177-3AD203B41FA5}">
                      <a16:colId xmlns:a16="http://schemas.microsoft.com/office/drawing/2014/main" val="459323412"/>
                    </a:ext>
                  </a:extLst>
                </a:gridCol>
              </a:tblGrid>
              <a:tr h="30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Analysis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136131"/>
                  </a:ext>
                </a:extLst>
              </a:tr>
              <a:tr h="30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Pushover, rect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624742"/>
                  </a:ext>
                </a:extLst>
              </a:tr>
              <a:tr h="30972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Note: All values are absolute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0786528"/>
                  </a:ext>
                </a:extLst>
              </a:tr>
              <a:tr h="30972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0375078"/>
                  </a:ext>
                </a:extLst>
              </a:tr>
              <a:tr h="30972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Displacements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6061747"/>
                  </a:ext>
                </a:extLst>
              </a:tr>
              <a:tr h="30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9446367"/>
                  </a:ext>
                </a:extLst>
              </a:tr>
              <a:tr h="30972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5816149"/>
                  </a:ext>
                </a:extLst>
              </a:tr>
              <a:tr h="30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Direction, sense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V_peak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d_peak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80% V_peak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d_ult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3450228"/>
                  </a:ext>
                </a:extLst>
              </a:tr>
              <a:tr h="30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X, positive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6311.46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5049.17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81.20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1476014"/>
                  </a:ext>
                </a:extLst>
              </a:tr>
              <a:tr h="30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X, negative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FFFF00"/>
                          </a:highlight>
                        </a:rPr>
                        <a:t>6678.45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FFFF00"/>
                          </a:highlight>
                        </a:rPr>
                        <a:t>37.70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highlight>
                            <a:srgbClr val="FFFF00"/>
                          </a:highlight>
                        </a:rPr>
                        <a:t>5342.76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78.70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4073286"/>
                  </a:ext>
                </a:extLst>
              </a:tr>
              <a:tr h="30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Y, positive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6148.03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44.03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4918.42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371.73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508299"/>
                  </a:ext>
                </a:extLst>
              </a:tr>
              <a:tr h="309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Y, negative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7105.13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53.15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5684.11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136.77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760753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2CECA-3BA4-47B1-AE80-DFBECB95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F3CFD-AC85-4ED4-AD0C-6DF7F552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49268-5401-4BD2-B8A2-169554DD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318173-37EB-4529-A3B5-F5DF1670DF59}"/>
              </a:ext>
            </a:extLst>
          </p:cNvPr>
          <p:cNvPicPr/>
          <p:nvPr/>
        </p:nvPicPr>
        <p:blipFill rotWithShape="1">
          <a:blip r:embed="rId2"/>
          <a:srcRect l="30344"/>
          <a:stretch/>
        </p:blipFill>
        <p:spPr>
          <a:xfrm>
            <a:off x="6871567" y="246489"/>
            <a:ext cx="4636211" cy="4285753"/>
          </a:xfrm>
          <a:prstGeom prst="rect">
            <a:avLst/>
          </a:prstGeom>
          <a:solidFill>
            <a:srgbClr val="FF0000"/>
          </a:solidFill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C7082F-7E65-476C-A4C3-3104C00FA79E}"/>
              </a:ext>
            </a:extLst>
          </p:cNvPr>
          <p:cNvCxnSpPr>
            <a:cxnSpLocks/>
          </p:cNvCxnSpPr>
          <p:nvPr/>
        </p:nvCxnSpPr>
        <p:spPr>
          <a:xfrm flipV="1">
            <a:off x="8465820" y="1356360"/>
            <a:ext cx="0" cy="2819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E833D-7ABE-4F86-9DD6-B1A0CE614D30}"/>
              </a:ext>
            </a:extLst>
          </p:cNvPr>
          <p:cNvCxnSpPr/>
          <p:nvPr/>
        </p:nvCxnSpPr>
        <p:spPr>
          <a:xfrm flipH="1">
            <a:off x="7475220" y="1348740"/>
            <a:ext cx="9829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A14163-51F7-4E62-81C5-FC61E49D5BCC}"/>
              </a:ext>
            </a:extLst>
          </p:cNvPr>
          <p:cNvCxnSpPr/>
          <p:nvPr/>
        </p:nvCxnSpPr>
        <p:spPr>
          <a:xfrm flipH="1">
            <a:off x="7475220" y="579120"/>
            <a:ext cx="5715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E9A0E5-D2E1-4A76-97C6-354C53F265CB}"/>
              </a:ext>
            </a:extLst>
          </p:cNvPr>
          <p:cNvCxnSpPr/>
          <p:nvPr/>
        </p:nvCxnSpPr>
        <p:spPr>
          <a:xfrm>
            <a:off x="8069580" y="586740"/>
            <a:ext cx="0" cy="3589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46C070F-CFE6-4D60-B03B-5129D405CBAF}"/>
              </a:ext>
            </a:extLst>
          </p:cNvPr>
          <p:cNvSpPr txBox="1"/>
          <p:nvPr/>
        </p:nvSpPr>
        <p:spPr>
          <a:xfrm>
            <a:off x="6625706" y="409933"/>
            <a:ext cx="90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V_peak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F2B05-6DD2-4407-9CE4-C1C9F5303BD6}"/>
              </a:ext>
            </a:extLst>
          </p:cNvPr>
          <p:cNvSpPr txBox="1"/>
          <p:nvPr/>
        </p:nvSpPr>
        <p:spPr>
          <a:xfrm>
            <a:off x="7532256" y="4262982"/>
            <a:ext cx="98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d_peak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AB152B-CFA6-4A69-A57E-010399AFD992}"/>
              </a:ext>
            </a:extLst>
          </p:cNvPr>
          <p:cNvSpPr txBox="1"/>
          <p:nvPr/>
        </p:nvSpPr>
        <p:spPr>
          <a:xfrm>
            <a:off x="8596255" y="1164074"/>
            <a:ext cx="223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V_ult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80% </a:t>
            </a:r>
            <a:r>
              <a:rPr lang="en-US" dirty="0" err="1">
                <a:solidFill>
                  <a:schemeClr val="accent4"/>
                </a:solidFill>
              </a:rPr>
              <a:t>V_peak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9CA1A8-C57D-4EEE-B665-666DCAA16804}"/>
              </a:ext>
            </a:extLst>
          </p:cNvPr>
          <p:cNvSpPr txBox="1"/>
          <p:nvPr/>
        </p:nvSpPr>
        <p:spPr>
          <a:xfrm>
            <a:off x="8465820" y="3736368"/>
            <a:ext cx="75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d_ult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96DDF5-74E5-4DA2-9FDB-3285660DC4B3}"/>
              </a:ext>
            </a:extLst>
          </p:cNvPr>
          <p:cNvSpPr txBox="1"/>
          <p:nvPr/>
        </p:nvSpPr>
        <p:spPr>
          <a:xfrm>
            <a:off x="6121037" y="5055949"/>
            <a:ext cx="6059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Eurocode 8-3: Confidence factor (See </a:t>
            </a:r>
            <a:r>
              <a:rPr lang="en-US" b="1" dirty="0">
                <a:highlight>
                  <a:srgbClr val="FFFF00"/>
                </a:highlight>
              </a:rPr>
              <a:t>conditions</a:t>
            </a:r>
            <a:r>
              <a:rPr lang="en-US" dirty="0"/>
              <a:t> next)</a:t>
            </a:r>
          </a:p>
          <a:p>
            <a:r>
              <a:rPr lang="en-US" dirty="0"/>
              <a:t>CF(KL1) = 1.35</a:t>
            </a:r>
          </a:p>
          <a:p>
            <a:r>
              <a:rPr lang="en-US" dirty="0" err="1"/>
              <a:t>C_d</a:t>
            </a:r>
            <a:r>
              <a:rPr lang="en-US" dirty="0"/>
              <a:t>= </a:t>
            </a:r>
            <a:r>
              <a:rPr lang="en-US" dirty="0" err="1"/>
              <a:t>d_ult</a:t>
            </a:r>
            <a:r>
              <a:rPr lang="en-US" dirty="0"/>
              <a:t>/CF</a:t>
            </a:r>
          </a:p>
          <a:p>
            <a:r>
              <a:rPr lang="en-US" dirty="0" err="1">
                <a:highlight>
                  <a:srgbClr val="FFFF00"/>
                </a:highlight>
              </a:rPr>
              <a:t>C_d</a:t>
            </a:r>
            <a:r>
              <a:rPr lang="en-US" dirty="0">
                <a:highlight>
                  <a:srgbClr val="FFFF00"/>
                </a:highlight>
              </a:rPr>
              <a:t> = 58 mm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971DE9-3A71-4066-A97B-AD96F72503A3}"/>
              </a:ext>
            </a:extLst>
          </p:cNvPr>
          <p:cNvSpPr txBox="1"/>
          <p:nvPr/>
        </p:nvSpPr>
        <p:spPr>
          <a:xfrm flipH="1">
            <a:off x="8254999" y="4575104"/>
            <a:ext cx="291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plane behavior (C.N.)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EC57A-5C2C-4E1F-BD7D-F0365774A029}"/>
              </a:ext>
            </a:extLst>
          </p:cNvPr>
          <p:cNvSpPr txBox="1"/>
          <p:nvPr/>
        </p:nvSpPr>
        <p:spPr>
          <a:xfrm>
            <a:off x="7931975" y="5624929"/>
            <a:ext cx="376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highlight>
                  <a:srgbClr val="FFFF00"/>
                </a:highlight>
              </a:rPr>
              <a:t>Ultimate deformation capacity design value</a:t>
            </a:r>
          </a:p>
        </p:txBody>
      </p:sp>
    </p:spTree>
    <p:extLst>
      <p:ext uri="{BB962C8B-B14F-4D97-AF65-F5344CB8AC3E}">
        <p14:creationId xmlns:p14="http://schemas.microsoft.com/office/powerpoint/2010/main" val="216768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4DE6-D8A0-435C-BFA6-2748E08F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7DC4-3C31-4E86-8EC1-63611D55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BIM modeling of URM buildings</a:t>
            </a:r>
          </a:p>
          <a:p>
            <a:pPr lvl="1"/>
            <a:r>
              <a:rPr lang="en-US" dirty="0"/>
              <a:t>URM buildings context</a:t>
            </a:r>
          </a:p>
          <a:p>
            <a:pPr lvl="1"/>
            <a:r>
              <a:rPr lang="en-US" dirty="0"/>
              <a:t>BIM, important notions</a:t>
            </a:r>
          </a:p>
          <a:p>
            <a:pPr lvl="1"/>
            <a:r>
              <a:rPr lang="en-US" dirty="0"/>
              <a:t>Modeling URM in BIM</a:t>
            </a:r>
          </a:p>
          <a:p>
            <a:r>
              <a:rPr lang="en-US" dirty="0"/>
              <a:t>BIM databases of buildings as input for FE models</a:t>
            </a:r>
          </a:p>
          <a:p>
            <a:pPr lvl="1"/>
            <a:r>
              <a:rPr lang="en-US" dirty="0"/>
              <a:t>Data management in BIM</a:t>
            </a:r>
          </a:p>
          <a:p>
            <a:pPr lvl="1"/>
            <a:r>
              <a:rPr lang="en-US" dirty="0"/>
              <a:t>Interoperability between BIM and FE applications</a:t>
            </a:r>
          </a:p>
          <a:p>
            <a:pPr lvl="1"/>
            <a:r>
              <a:rPr lang="en-US" dirty="0"/>
              <a:t>The concept of BIM database</a:t>
            </a:r>
          </a:p>
          <a:p>
            <a:r>
              <a:rPr lang="en-US" dirty="0"/>
              <a:t>Equivalent frame models (EFM) of URM buildings</a:t>
            </a:r>
          </a:p>
          <a:p>
            <a:pPr lvl="1"/>
            <a:r>
              <a:rPr lang="en-US" dirty="0"/>
              <a:t>Seismic behavior of URM buildings</a:t>
            </a:r>
          </a:p>
          <a:p>
            <a:pPr lvl="1"/>
            <a:r>
              <a:rPr lang="en-US" dirty="0"/>
              <a:t>Description of the EFM method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0CBEB-5F6A-4FDB-8BD8-C866B947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E7930-E18C-4948-B770-45BB5026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15E9-3DF9-48F5-A0D2-3AE82445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8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E083-62C7-4D60-95BA-C8DD70BC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behavior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6CDB-5AF6-438A-8726-1C47D662D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0566" y="1825625"/>
            <a:ext cx="340323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High concentration of drifts and shear damage at the ground floor</a:t>
            </a:r>
          </a:p>
          <a:p>
            <a:endParaRPr lang="en-US" dirty="0"/>
          </a:p>
          <a:p>
            <a:r>
              <a:rPr lang="en-US" dirty="0"/>
              <a:t>Measures should be taken to assure sufficient ductility at this level for the analysis to make sense (see </a:t>
            </a:r>
            <a:r>
              <a:rPr lang="en-US" b="1" dirty="0">
                <a:highlight>
                  <a:srgbClr val="FFFF00"/>
                </a:highlight>
              </a:rPr>
              <a:t>conditions</a:t>
            </a:r>
            <a:r>
              <a:rPr lang="en-US" dirty="0"/>
              <a:t> next) </a:t>
            </a:r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b="1" dirty="0">
                <a:highlight>
                  <a:srgbClr val="FFFF00"/>
                </a:highlight>
              </a:rPr>
              <a:t>Soft-</a:t>
            </a:r>
            <a:r>
              <a:rPr lang="en-US" b="1" dirty="0" err="1">
                <a:highlight>
                  <a:srgbClr val="FFFF00"/>
                </a:highlight>
              </a:rPr>
              <a:t>storey</a:t>
            </a:r>
            <a:r>
              <a:rPr lang="en-US" b="1" dirty="0">
                <a:highlight>
                  <a:srgbClr val="FFFF00"/>
                </a:highlight>
              </a:rPr>
              <a:t> mechanism must be avoided 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EDADF-B288-4C3A-9100-D4A49FB7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B72F5-A6DB-462E-8CF3-1333DC48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FF2F7-85DA-4689-BAB9-B654BE0A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71EF9-8EA9-4BCB-97CA-D37A329AF411}"/>
              </a:ext>
            </a:extLst>
          </p:cNvPr>
          <p:cNvPicPr/>
          <p:nvPr/>
        </p:nvPicPr>
        <p:blipFill rotWithShape="1">
          <a:blip r:embed="rId2"/>
          <a:srcRect l="37186"/>
          <a:stretch/>
        </p:blipFill>
        <p:spPr>
          <a:xfrm>
            <a:off x="152400" y="1643697"/>
            <a:ext cx="3429000" cy="2038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933EC-F99C-484D-8074-D4706C8838AD}"/>
              </a:ext>
            </a:extLst>
          </p:cNvPr>
          <p:cNvPicPr/>
          <p:nvPr/>
        </p:nvPicPr>
        <p:blipFill rotWithShape="1">
          <a:blip r:embed="rId3"/>
          <a:srcRect l="37186"/>
          <a:stretch/>
        </p:blipFill>
        <p:spPr>
          <a:xfrm>
            <a:off x="152400" y="4222115"/>
            <a:ext cx="3429000" cy="2038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7369FD-9B1F-4AE3-AB23-CCF54FA01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12"/>
          <a:stretch/>
        </p:blipFill>
        <p:spPr>
          <a:xfrm>
            <a:off x="4088674" y="1643697"/>
            <a:ext cx="3440381" cy="2038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C356B-EC72-4BC7-8972-FBFFF53A46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7"/>
          <a:stretch/>
        </p:blipFill>
        <p:spPr>
          <a:xfrm>
            <a:off x="4740738" y="4105751"/>
            <a:ext cx="2136251" cy="2270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3C219B-5166-4ADF-953C-6691CDB63717}"/>
              </a:ext>
            </a:extLst>
          </p:cNvPr>
          <p:cNvSpPr txBox="1"/>
          <p:nvPr/>
        </p:nvSpPr>
        <p:spPr>
          <a:xfrm>
            <a:off x="533400" y="1321018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drift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70E509-7903-4FBD-89EE-B31BE55DB426}"/>
              </a:ext>
            </a:extLst>
          </p:cNvPr>
          <p:cNvSpPr txBox="1"/>
          <p:nvPr/>
        </p:nvSpPr>
        <p:spPr>
          <a:xfrm>
            <a:off x="533400" y="3857268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Shear damage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C0967C-5564-4846-A446-6A9D8283B727}"/>
              </a:ext>
            </a:extLst>
          </p:cNvPr>
          <p:cNvSpPr txBox="1"/>
          <p:nvPr/>
        </p:nvSpPr>
        <p:spPr>
          <a:xfrm>
            <a:off x="4267200" y="1321018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OOP displacement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D74BD-D03F-48C7-A6BE-C062F69A97BA}"/>
              </a:ext>
            </a:extLst>
          </p:cNvPr>
          <p:cNvSpPr txBox="1"/>
          <p:nvPr/>
        </p:nvSpPr>
        <p:spPr>
          <a:xfrm>
            <a:off x="4792863" y="3777138"/>
            <a:ext cx="213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OOP behavior (C.N.)</a:t>
            </a:r>
          </a:p>
        </p:txBody>
      </p:sp>
    </p:spTree>
    <p:extLst>
      <p:ext uri="{BB962C8B-B14F-4D97-AF65-F5344CB8AC3E}">
        <p14:creationId xmlns:p14="http://schemas.microsoft.com/office/powerpoint/2010/main" val="2838366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5787-A893-4103-A51E-1A066278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CD99F-AECF-41D6-B7F4-0CCAC9F2F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Knowledge level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Geometry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Survey of structural &amp;</a:t>
            </a:r>
          </a:p>
          <a:p>
            <a:pPr marL="914400" lvl="2" indent="0">
              <a:buNone/>
            </a:pPr>
            <a:r>
              <a:rPr lang="en-US" dirty="0"/>
              <a:t>nonstructural elements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Material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NDT &amp; DT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Detailing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(EC8 does not recommend pushover at KL1)</a:t>
            </a:r>
          </a:p>
          <a:p>
            <a:r>
              <a:rPr lang="en-US" dirty="0">
                <a:highlight>
                  <a:srgbClr val="FFFF00"/>
                </a:highlight>
              </a:rPr>
              <a:t>Details</a:t>
            </a:r>
            <a:r>
              <a:rPr lang="en-US" dirty="0"/>
              <a:t> to be checked – particularly around ground floor (non exhaustive):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Mortar joints quality and condition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Type and condition of orthogonal walls connections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Type and condition of floor-to-wall connections</a:t>
            </a:r>
          </a:p>
          <a:p>
            <a:r>
              <a:rPr lang="en-US" dirty="0"/>
              <a:t>Second analysis recommended - e.g. triangular distribution of forces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deformation capacity tends to be similar for short buildings, @</a:t>
            </a:r>
            <a:r>
              <a:rPr lang="en-US" dirty="0" err="1"/>
              <a:t>Akbas</a:t>
            </a:r>
            <a:r>
              <a:rPr lang="en-US" dirty="0"/>
              <a:t> 2003</a:t>
            </a:r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7DFAD-DA44-4F18-BEAF-72D90B93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CCC2B-30F2-4C9F-829C-77DF712B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952F3-5714-44CA-982E-A4D9C104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B1A91-8DA3-404D-B633-B764AE2F24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98974" y="997743"/>
            <a:ext cx="7108825" cy="2786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963E47-0531-42EB-AE84-81E30E94F8D5}"/>
              </a:ext>
            </a:extLst>
          </p:cNvPr>
          <p:cNvSpPr txBox="1"/>
          <p:nvPr/>
        </p:nvSpPr>
        <p:spPr>
          <a:xfrm>
            <a:off x="9499599" y="628411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Eurocode 8 part 3</a:t>
            </a:r>
          </a:p>
        </p:txBody>
      </p:sp>
    </p:spTree>
    <p:extLst>
      <p:ext uri="{BB962C8B-B14F-4D97-AF65-F5344CB8AC3E}">
        <p14:creationId xmlns:p14="http://schemas.microsoft.com/office/powerpoint/2010/main" val="552286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23F3-6789-48CB-B15B-2F8C1012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Peak demand and OSR verification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BFA74-1C27-473C-934E-EE0CE4F24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response spectrum</a:t>
            </a:r>
          </a:p>
          <a:p>
            <a:pPr lvl="1"/>
            <a:r>
              <a:rPr lang="en-US" dirty="0"/>
              <a:t>Soil categorization</a:t>
            </a:r>
          </a:p>
          <a:p>
            <a:pPr lvl="1"/>
            <a:r>
              <a:rPr lang="en-US" dirty="0"/>
              <a:t>Other parameters</a:t>
            </a:r>
          </a:p>
          <a:p>
            <a:r>
              <a:rPr lang="en-US" dirty="0"/>
              <a:t>Design response spectrum</a:t>
            </a:r>
          </a:p>
          <a:p>
            <a:r>
              <a:rPr lang="en-US" dirty="0"/>
              <a:t>Fundamental period and peak demand</a:t>
            </a:r>
          </a:p>
          <a:p>
            <a:r>
              <a:rPr lang="en-US" dirty="0"/>
              <a:t>Overstrength ratio</a:t>
            </a:r>
          </a:p>
          <a:p>
            <a:r>
              <a:rPr lang="en-US" dirty="0"/>
              <a:t>Assessment and recommendations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AB994-DD01-4D40-A746-AC1AB3F2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A9E44-BAC7-4A1A-8A03-B71B2A99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1B0AC-BC9F-4BA9-9460-EB559BBE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43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5530-083F-418D-B3CA-74693D44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4D550-4235-44AB-BA5C-D8D6554C2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Online documentation</a:t>
            </a:r>
          </a:p>
          <a:p>
            <a:r>
              <a:rPr lang="en-US" dirty="0">
                <a:hlinkClick r:id="rId2"/>
              </a:rPr>
              <a:t>https://map.geo.admin.ch/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Gravel alluvium</a:t>
            </a:r>
          </a:p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https://www.geopotenziale.org/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Shallow </a:t>
            </a:r>
            <a:r>
              <a:rPr lang="en-US" dirty="0" err="1"/>
              <a:t>Plio</a:t>
            </a:r>
            <a:r>
              <a:rPr lang="en-US" dirty="0"/>
              <a:t>-Quaternary</a:t>
            </a:r>
          </a:p>
          <a:p>
            <a:pPr marL="0" indent="0">
              <a:buNone/>
            </a:pPr>
            <a:r>
              <a:rPr lang="en-US" dirty="0"/>
              <a:t>unconsolidated alluvium layer over</a:t>
            </a:r>
          </a:p>
          <a:p>
            <a:pPr marL="0" indent="0">
              <a:buNone/>
            </a:pPr>
            <a:r>
              <a:rPr lang="en-US" dirty="0"/>
              <a:t>a deep Tertiary layer of indurated</a:t>
            </a:r>
          </a:p>
          <a:p>
            <a:pPr marL="0" indent="0">
              <a:buNone/>
            </a:pPr>
            <a:r>
              <a:rPr lang="en-US" dirty="0"/>
              <a:t>marl or sandstone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Soil is probably class </a:t>
            </a:r>
            <a:r>
              <a:rPr lang="en-US" dirty="0">
                <a:highlight>
                  <a:srgbClr val="FFFF00"/>
                </a:highlight>
              </a:rPr>
              <a:t>A</a:t>
            </a:r>
            <a:r>
              <a:rPr lang="en-US" dirty="0"/>
              <a:t> (or </a:t>
            </a:r>
            <a:r>
              <a:rPr lang="en-US" dirty="0">
                <a:highlight>
                  <a:srgbClr val="FFFF00"/>
                </a:highlight>
              </a:rPr>
              <a:t>E</a:t>
            </a:r>
            <a:r>
              <a:rPr lang="en-US" dirty="0"/>
              <a:t> depending</a:t>
            </a:r>
          </a:p>
          <a:p>
            <a:pPr marL="0" indent="0">
              <a:buNone/>
            </a:pPr>
            <a:r>
              <a:rPr lang="en-US" dirty="0"/>
              <a:t>on the alluvium layer width – &gt;5m)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Further geotechnical investigation should be performed to confirm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59C3F-A31D-4AA6-8505-6B5F2575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D53B9-8928-48FB-9C45-C535EE72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8D03-CFA0-42F0-8AC2-83112FB9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C497D-E53A-486F-9007-C11BF366D8F8}"/>
              </a:ext>
            </a:extLst>
          </p:cNvPr>
          <p:cNvPicPr/>
          <p:nvPr/>
        </p:nvPicPr>
        <p:blipFill rotWithShape="1">
          <a:blip r:embed="rId4"/>
          <a:srcRect l="24477"/>
          <a:stretch/>
        </p:blipFill>
        <p:spPr>
          <a:xfrm>
            <a:off x="6096000" y="0"/>
            <a:ext cx="6096000" cy="3061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69679-2F7B-4E1B-9957-5B8EFA1CAD8F}"/>
              </a:ext>
            </a:extLst>
          </p:cNvPr>
          <p:cNvPicPr/>
          <p:nvPr/>
        </p:nvPicPr>
        <p:blipFill rotWithShape="1">
          <a:blip r:embed="rId5"/>
          <a:srcRect l="10280" t="71033" r="65251" b="13280"/>
          <a:stretch/>
        </p:blipFill>
        <p:spPr>
          <a:xfrm>
            <a:off x="6121037" y="3218414"/>
            <a:ext cx="3151163" cy="2419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80B99D-11A0-4821-A669-499803A2A96C}"/>
              </a:ext>
            </a:extLst>
          </p:cNvPr>
          <p:cNvPicPr/>
          <p:nvPr/>
        </p:nvPicPr>
        <p:blipFill rotWithShape="1">
          <a:blip r:embed="rId6"/>
          <a:srcRect l="85216" t="2611" r="7308" b="73548"/>
          <a:stretch/>
        </p:blipFill>
        <p:spPr>
          <a:xfrm>
            <a:off x="9448800" y="3218414"/>
            <a:ext cx="2743200" cy="241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86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DA10-1F67-4F1C-A0CD-5553CAB3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response spectrum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F8BD5F-FA11-442A-BCD8-76EA7E2274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SIA 261 formula		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</a:p>
              <a:p>
                <a:endParaRPr lang="en-US" dirty="0"/>
              </a:p>
              <a:p>
                <a:r>
                  <a:rPr lang="en-US" dirty="0"/>
                  <a:t>Ground acceleration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 SIA 261: </a:t>
                </a:r>
                <a:r>
                  <a:rPr lang="nl-NL" dirty="0" err="1"/>
                  <a:t>Basel</a:t>
                </a:r>
                <a:r>
                  <a:rPr lang="nl-NL" dirty="0"/>
                  <a:t> is in zone 2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9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NL" sz="1900" i="1" baseline="-25000">
                            <a:latin typeface="Cambria Math" panose="02040503050406030204" pitchFamily="18" charset="0"/>
                          </a:rPr>
                          <m:t>𝑔𝑑</m:t>
                        </m:r>
                      </m:sub>
                    </m:sSub>
                    <m:r>
                      <a:rPr lang="nl-NL" sz="1900" i="1">
                        <a:latin typeface="Cambria Math" panose="02040503050406030204" pitchFamily="18" charset="0"/>
                      </a:rPr>
                      <m:t>=1.0 </m:t>
                    </m:r>
                    <m:r>
                      <a:rPr lang="nl-NL" sz="19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nl-NL" sz="1900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19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nl-NL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Soil dependent parameters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 SIA 261			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Damping ratio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 For damaged stone masonry it could go</a:t>
                </a:r>
              </a:p>
              <a:p>
                <a:pPr marL="457200" lvl="1" indent="0">
                  <a:buNone/>
                </a:pPr>
                <a:r>
                  <a:rPr lang="en-US" dirty="0"/>
                  <a:t>down to 3% (</a:t>
                </a:r>
                <a:r>
                  <a:rPr lang="en-US" dirty="0" err="1"/>
                  <a:t>Elmenshawi</a:t>
                </a:r>
                <a:r>
                  <a:rPr lang="en-US" dirty="0"/>
                  <a:t> et al. 2010)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F8BD5F-FA11-442A-BCD8-76EA7E227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22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16769-9500-4F29-80ED-198750901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9AFA9-BBDE-4C8E-896B-CF7DCC68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0E284-3B45-4715-993D-E1027F83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6009C-0207-490D-ABEE-4B09EB56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21" y="1308329"/>
            <a:ext cx="3494663" cy="2486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BA1EE8-69AC-4E89-8057-6B66A13F1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063"/>
          <a:stretch/>
        </p:blipFill>
        <p:spPr>
          <a:xfrm>
            <a:off x="6987587" y="3929557"/>
            <a:ext cx="4360733" cy="2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16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1B02-EF34-4E45-9C97-7A6F0E57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response spectrums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0347E-0CA8-47ED-A66C-55F8E6230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8400" cy="4351338"/>
          </a:xfrm>
        </p:spPr>
        <p:txBody>
          <a:bodyPr/>
          <a:lstStyle/>
          <a:p>
            <a:r>
              <a:rPr lang="en-US" dirty="0"/>
              <a:t>Acceleration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Displacement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1D6E3-8599-4F87-A39B-1F2C5C07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7E1AF-F0C9-48AF-B23E-D0E2D5F27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8FDE5-765E-4670-A7EB-6890AB01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35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607B13-5C12-44CF-907B-FC86F498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2678"/>
            <a:ext cx="2448222" cy="8326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6D9DCE-3B4B-4ECF-B299-AD85720A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11" y="1313701"/>
            <a:ext cx="3618489" cy="2412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2AC0A9-C7C4-4421-B330-3D92D7B9B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111" y="3794705"/>
            <a:ext cx="3618489" cy="24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04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08C6-44F2-4164-B1B4-89030FFC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spectrum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BF8E60-D029-4AA6-8B16-BBC8B47126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41600"/>
                <a:ext cx="5257800" cy="35353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 err="1"/>
                  <a:t>u</a:t>
                </a:r>
                <a:r>
                  <a:rPr lang="en-US" sz="1800" baseline="-25000" dirty="0" err="1"/>
                  <a:t>el</a:t>
                </a:r>
                <a:r>
                  <a:rPr lang="en-US" sz="1800" dirty="0"/>
                  <a:t> = displacement of the elastic system for the forces from the elastic spectrum</a:t>
                </a:r>
              </a:p>
              <a:p>
                <a:pPr marL="0" indent="0">
                  <a:buNone/>
                </a:pPr>
                <a:r>
                  <a:rPr lang="en-US" sz="1800" dirty="0"/>
                  <a:t>For URM structure: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=1.5−2.0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We choose a conservative value of q = 2.0 given the possible effort concentration at ground floor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BF8E60-D029-4AA6-8B16-BBC8B47126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41600"/>
                <a:ext cx="5257800" cy="3535362"/>
              </a:xfrm>
              <a:blipFill>
                <a:blip r:embed="rId2"/>
                <a:stretch>
                  <a:fillRect l="-1044" t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D562F-CC83-4F96-ABC7-C0333DB4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DA3A1-BE14-4293-AFA3-1B48B0E3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F7D7-5135-4C34-9788-3CEBB5BE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D8327-0FAB-4646-BBA2-612513D16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257" b="69916"/>
          <a:stretch/>
        </p:blipFill>
        <p:spPr>
          <a:xfrm>
            <a:off x="1901825" y="1831973"/>
            <a:ext cx="1357105" cy="4556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EF20D5-BCE8-40B2-A3BC-03D962AAD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4" y="1161654"/>
            <a:ext cx="5972175" cy="45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00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FD4BC-8CD8-428E-9949-312AC6C9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period and peak demand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6339B69-5572-4284-B0BF-C99744A449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054120"/>
              </p:ext>
            </p:extLst>
          </p:nvPr>
        </p:nvGraphicFramePr>
        <p:xfrm>
          <a:off x="811489" y="1404144"/>
          <a:ext cx="2984500" cy="1720056"/>
        </p:xfrm>
        <a:graphic>
          <a:graphicData uri="http://schemas.openxmlformats.org/drawingml/2006/table">
            <a:tbl>
              <a:tblPr firstRow="1" firstCol="1" bandRow="1"/>
              <a:tblGrid>
                <a:gridCol w="1812235">
                  <a:extLst>
                    <a:ext uri="{9D8B030D-6E8A-4147-A177-3AD203B41FA5}">
                      <a16:colId xmlns:a16="http://schemas.microsoft.com/office/drawing/2014/main" val="124075426"/>
                    </a:ext>
                  </a:extLst>
                </a:gridCol>
                <a:gridCol w="1172265">
                  <a:extLst>
                    <a:ext uri="{9D8B030D-6E8A-4147-A177-3AD203B41FA5}">
                      <a16:colId xmlns:a16="http://schemas.microsoft.com/office/drawing/2014/main" val="2634521720"/>
                    </a:ext>
                  </a:extLst>
                </a:gridCol>
              </a:tblGrid>
              <a:tr h="2866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100" b="1" baseline="-25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 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288107"/>
                  </a:ext>
                </a:extLst>
              </a:tr>
              <a:tr h="2866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Empirical 1 (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storeys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 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291601"/>
                  </a:ext>
                </a:extLst>
              </a:tr>
              <a:tr h="2866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Empirical 2 (height)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0.31 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979252"/>
                  </a:ext>
                </a:extLst>
              </a:tr>
              <a:tr h="2866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Rayleigh simplified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50762"/>
                  </a:ext>
                </a:extLst>
              </a:tr>
              <a:tr h="2866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Similar stone buildings 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[1]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0.17-0.43 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351137"/>
                  </a:ext>
                </a:extLst>
              </a:tr>
              <a:tr h="2866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Numerical, SAMUEL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0.305 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80309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B8D63-F783-4657-A55A-31284F70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0867C-024B-4606-AD0E-1760138F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8A89E-E254-4778-BDD1-9E97E7E0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22162A-66E2-46D0-816E-2A3139D93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1314054"/>
            <a:ext cx="5972175" cy="453469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DB5178-A5A8-4ACC-A353-FABE239AF930}"/>
              </a:ext>
            </a:extLst>
          </p:cNvPr>
          <p:cNvCxnSpPr>
            <a:cxnSpLocks/>
          </p:cNvCxnSpPr>
          <p:nvPr/>
        </p:nvCxnSpPr>
        <p:spPr>
          <a:xfrm flipV="1">
            <a:off x="8280400" y="4100513"/>
            <a:ext cx="0" cy="9921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3BA226-6337-4FC2-9FAF-2324D6BA9C02}"/>
              </a:ext>
            </a:extLst>
          </p:cNvPr>
          <p:cNvCxnSpPr>
            <a:cxnSpLocks/>
          </p:cNvCxnSpPr>
          <p:nvPr/>
        </p:nvCxnSpPr>
        <p:spPr>
          <a:xfrm flipH="1">
            <a:off x="6096000" y="4100513"/>
            <a:ext cx="2184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9C28B6-D938-45E5-A46C-30F7C16026C5}"/>
              </a:ext>
            </a:extLst>
          </p:cNvPr>
          <p:cNvCxnSpPr>
            <a:cxnSpLocks/>
          </p:cNvCxnSpPr>
          <p:nvPr/>
        </p:nvCxnSpPr>
        <p:spPr>
          <a:xfrm flipH="1">
            <a:off x="6096000" y="4376737"/>
            <a:ext cx="2184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C78557-AA5F-4928-A95F-5127E44ADC24}"/>
              </a:ext>
            </a:extLst>
          </p:cNvPr>
          <p:cNvCxnSpPr>
            <a:cxnSpLocks/>
          </p:cNvCxnSpPr>
          <p:nvPr/>
        </p:nvCxnSpPr>
        <p:spPr>
          <a:xfrm flipV="1">
            <a:off x="9537700" y="3111500"/>
            <a:ext cx="0" cy="1993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BDBC6D-E300-4719-905A-CC8FC93D2BBB}"/>
              </a:ext>
            </a:extLst>
          </p:cNvPr>
          <p:cNvCxnSpPr>
            <a:cxnSpLocks/>
          </p:cNvCxnSpPr>
          <p:nvPr/>
        </p:nvCxnSpPr>
        <p:spPr>
          <a:xfrm flipH="1">
            <a:off x="6096000" y="3111500"/>
            <a:ext cx="344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993848-B321-456F-A8E5-FB46947D574F}"/>
              </a:ext>
            </a:extLst>
          </p:cNvPr>
          <p:cNvCxnSpPr/>
          <p:nvPr/>
        </p:nvCxnSpPr>
        <p:spPr>
          <a:xfrm flipH="1">
            <a:off x="6096000" y="3784600"/>
            <a:ext cx="344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A14D5C-5EF4-47D5-B8DF-6001548F15B4}"/>
              </a:ext>
            </a:extLst>
          </p:cNvPr>
          <p:cNvCxnSpPr/>
          <p:nvPr/>
        </p:nvCxnSpPr>
        <p:spPr>
          <a:xfrm flipV="1">
            <a:off x="6845300" y="4787900"/>
            <a:ext cx="0" cy="317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3BD65F-C663-44E5-9B3B-0BDE60AB2878}"/>
              </a:ext>
            </a:extLst>
          </p:cNvPr>
          <p:cNvCxnSpPr/>
          <p:nvPr/>
        </p:nvCxnSpPr>
        <p:spPr>
          <a:xfrm flipH="1">
            <a:off x="6096000" y="4787900"/>
            <a:ext cx="749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0B0440-7F08-4002-9A61-4F68F091EF7C}"/>
              </a:ext>
            </a:extLst>
          </p:cNvPr>
          <p:cNvCxnSpPr/>
          <p:nvPr/>
        </p:nvCxnSpPr>
        <p:spPr>
          <a:xfrm flipH="1">
            <a:off x="6096000" y="4879975"/>
            <a:ext cx="749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5CCD2DD-D1C1-496E-8D6D-4FC54BAA1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382481"/>
              </p:ext>
            </p:extLst>
          </p:nvPr>
        </p:nvGraphicFramePr>
        <p:xfrm>
          <a:off x="354288" y="3875984"/>
          <a:ext cx="4257469" cy="19727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6565">
                  <a:extLst>
                    <a:ext uri="{9D8B030D-6E8A-4147-A177-3AD203B41FA5}">
                      <a16:colId xmlns:a16="http://schemas.microsoft.com/office/drawing/2014/main" val="62180930"/>
                    </a:ext>
                  </a:extLst>
                </a:gridCol>
                <a:gridCol w="1238536">
                  <a:extLst>
                    <a:ext uri="{9D8B030D-6E8A-4147-A177-3AD203B41FA5}">
                      <a16:colId xmlns:a16="http://schemas.microsoft.com/office/drawing/2014/main" val="451248424"/>
                    </a:ext>
                  </a:extLst>
                </a:gridCol>
                <a:gridCol w="1522368">
                  <a:extLst>
                    <a:ext uri="{9D8B030D-6E8A-4147-A177-3AD203B41FA5}">
                      <a16:colId xmlns:a16="http://schemas.microsoft.com/office/drawing/2014/main" val="1309869384"/>
                    </a:ext>
                  </a:extLst>
                </a:gridCol>
              </a:tblGrid>
              <a:tr h="4931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Limit state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E_d</a:t>
                      </a:r>
                      <a:r>
                        <a:rPr lang="en-US" sz="1100" u="none" strike="noStrike" dirty="0">
                          <a:effectLst/>
                        </a:rPr>
                        <a:t> Soil A [mm]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E_d</a:t>
                      </a:r>
                      <a:r>
                        <a:rPr lang="en-US" sz="1100" u="none" strike="noStrike" dirty="0">
                          <a:effectLst/>
                        </a:rPr>
                        <a:t> Soil E [mm]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925641"/>
                  </a:ext>
                </a:extLst>
              </a:tr>
              <a:tr h="4931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No Collapse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13.61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176949"/>
                  </a:ext>
                </a:extLst>
              </a:tr>
              <a:tr h="4931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Significant damage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13.61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2981294"/>
                  </a:ext>
                </a:extLst>
              </a:tr>
              <a:tr h="4931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Damage limitation (elastic spectrum)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9.53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80119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7C6D754-DC12-4BBC-95FC-1B9160C52557}"/>
              </a:ext>
            </a:extLst>
          </p:cNvPr>
          <p:cNvSpPr txBox="1"/>
          <p:nvPr/>
        </p:nvSpPr>
        <p:spPr>
          <a:xfrm>
            <a:off x="665146" y="3168134"/>
            <a:ext cx="3277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A. </a:t>
            </a:r>
            <a:r>
              <a:rPr lang="en-US" sz="1100" dirty="0" err="1"/>
              <a:t>Elmenshawi</a:t>
            </a:r>
            <a:r>
              <a:rPr lang="en-US" sz="11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2602901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79E8-0FBB-4505-A6B0-144E8789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Strength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2E192-2BFC-427D-82E3-127966DA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state and capacity</a:t>
            </a:r>
          </a:p>
          <a:p>
            <a:endParaRPr lang="en-US" dirty="0"/>
          </a:p>
          <a:p>
            <a:pPr lvl="1"/>
            <a:r>
              <a:rPr lang="en-US" dirty="0"/>
              <a:t>No Collapse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Ultimate design capacity </a:t>
            </a:r>
            <a:r>
              <a:rPr lang="en-US" dirty="0" err="1"/>
              <a:t>C_d</a:t>
            </a:r>
            <a:r>
              <a:rPr lang="en-US" dirty="0"/>
              <a:t>	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r>
              <a:rPr lang="en-US" dirty="0"/>
              <a:t>Significant Damage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¾ </a:t>
            </a:r>
            <a:r>
              <a:rPr lang="en-US" dirty="0" err="1"/>
              <a:t>C_d</a:t>
            </a: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r>
              <a:rPr lang="en-US" dirty="0"/>
              <a:t>Damage Limitation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Design peak elastic displacement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err="1"/>
              <a:t>d_peak</a:t>
            </a:r>
            <a:r>
              <a:rPr lang="en-US" dirty="0"/>
              <a:t>/CF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0DD5B-79BA-4003-B4AC-11B65506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898BD-BAFB-423A-B16B-01DEDD6D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BFCA-257C-43E5-9BDE-8104E736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B9E90E-2301-4123-BAEE-16AD838FE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532378"/>
              </p:ext>
            </p:extLst>
          </p:nvPr>
        </p:nvGraphicFramePr>
        <p:xfrm>
          <a:off x="6121037" y="2081108"/>
          <a:ext cx="5474615" cy="2695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4881">
                  <a:extLst>
                    <a:ext uri="{9D8B030D-6E8A-4147-A177-3AD203B41FA5}">
                      <a16:colId xmlns:a16="http://schemas.microsoft.com/office/drawing/2014/main" val="1511357757"/>
                    </a:ext>
                  </a:extLst>
                </a:gridCol>
                <a:gridCol w="1204039">
                  <a:extLst>
                    <a:ext uri="{9D8B030D-6E8A-4147-A177-3AD203B41FA5}">
                      <a16:colId xmlns:a16="http://schemas.microsoft.com/office/drawing/2014/main" val="3016565242"/>
                    </a:ext>
                  </a:extLst>
                </a:gridCol>
                <a:gridCol w="1404712">
                  <a:extLst>
                    <a:ext uri="{9D8B030D-6E8A-4147-A177-3AD203B41FA5}">
                      <a16:colId xmlns:a16="http://schemas.microsoft.com/office/drawing/2014/main" val="600950871"/>
                    </a:ext>
                  </a:extLst>
                </a:gridCol>
                <a:gridCol w="1410983">
                  <a:extLst>
                    <a:ext uri="{9D8B030D-6E8A-4147-A177-3AD203B41FA5}">
                      <a16:colId xmlns:a16="http://schemas.microsoft.com/office/drawing/2014/main" val="1181359834"/>
                    </a:ext>
                  </a:extLst>
                </a:gridCol>
              </a:tblGrid>
              <a:tr h="673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Limit state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C_d</a:t>
                      </a:r>
                      <a:r>
                        <a:rPr lang="en-US" sz="1100" u="none" strike="noStrike" dirty="0">
                          <a:effectLst/>
                        </a:rPr>
                        <a:t> [mm]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OSR </a:t>
                      </a:r>
                      <a:r>
                        <a:rPr lang="en-US" sz="1100" u="none" strike="noStrike" dirty="0">
                          <a:effectLst/>
                        </a:rPr>
                        <a:t>Soil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OSR</a:t>
                      </a:r>
                      <a:r>
                        <a:rPr lang="en-US" sz="1100" u="none" strike="noStrike" dirty="0">
                          <a:effectLst/>
                        </a:rPr>
                        <a:t> Soil 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5933759"/>
                  </a:ext>
                </a:extLst>
              </a:tr>
              <a:tr h="673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No Collapse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4.26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0062886"/>
                  </a:ext>
                </a:extLst>
              </a:tr>
              <a:tr h="673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Significant Damage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43.50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2.28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4208091"/>
                  </a:ext>
                </a:extLst>
              </a:tr>
              <a:tr h="673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Damage Limitation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27.41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4.03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6599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655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BE7E-395A-42B8-A050-965111C1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25F39-2E33-487C-8B97-454539DA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OSR stays way above the 1.0 limit</a:t>
            </a:r>
          </a:p>
          <a:p>
            <a:r>
              <a:rPr lang="en-US" dirty="0"/>
              <a:t>Remember conditions to be checked for capacity design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e.g. detailing, material, in-situ loads distribution etc.</a:t>
            </a:r>
          </a:p>
          <a:p>
            <a:r>
              <a:rPr lang="en-US" dirty="0"/>
              <a:t>If conditions are not met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Repair and strengthening –specially ground floor </a:t>
            </a:r>
            <a:r>
              <a:rPr lang="en-US" sz="1900" dirty="0"/>
              <a:t>(e.g. following Eurocode 8-3 Annex C5)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Sealing/Grouting of eventual </a:t>
            </a:r>
            <a:r>
              <a:rPr lang="en-US" b="1" dirty="0"/>
              <a:t>small cracks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Cross bonded stones at </a:t>
            </a:r>
            <a:r>
              <a:rPr lang="en-US" b="1" dirty="0"/>
              <a:t>wall intersections </a:t>
            </a:r>
            <a:r>
              <a:rPr lang="en-US" dirty="0"/>
              <a:t>(e.g. RC belts, Steel plates/Meshes)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Strengthening and stiffening of the </a:t>
            </a:r>
            <a:r>
              <a:rPr lang="en-US" b="1" dirty="0"/>
              <a:t>timber floors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/>
              <a:t>e.g. double diagonal steel-ties mesh anchored to the perimeter walls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Anchoring and bracing of </a:t>
            </a:r>
            <a:r>
              <a:rPr lang="en-US" b="1" dirty="0"/>
              <a:t>roof trusses </a:t>
            </a:r>
            <a:r>
              <a:rPr lang="en-US" dirty="0"/>
              <a:t>to the supporting walls. Horizontal bracing should be added to the bottom chords if nonexistent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Strengthen the overall behavior by adding steel ties (or tie beams) between walls</a:t>
            </a:r>
          </a:p>
          <a:p>
            <a:r>
              <a:rPr lang="en-US" dirty="0"/>
              <a:t>Adjacent unit effect should be analyzed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40955-1A18-41DC-B861-E7C8860C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54A43-937D-45C3-987D-491FC819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2A9D6-8FB5-4347-8F67-FF5A307A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30B6-9738-4ACC-9B3C-F2A81461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URM buildings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4F2CF-5435-4FA1-ACA7-0874C62E3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5960164" cy="4486275"/>
          </a:xfrm>
        </p:spPr>
        <p:txBody>
          <a:bodyPr>
            <a:normAutofit fontScale="92500"/>
          </a:bodyPr>
          <a:lstStyle/>
          <a:p>
            <a:r>
              <a:rPr lang="en-US" dirty="0"/>
              <a:t>Important part of the ageing (historical) building stock</a:t>
            </a:r>
          </a:p>
          <a:p>
            <a:r>
              <a:rPr lang="en-US" dirty="0"/>
              <a:t>Most vulnerable to earthquake in comparison with other types of structures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 Correct earthquake resistance assessment is important from an economical and socio-cultural point of view</a:t>
            </a:r>
            <a:endParaRPr lang="en-US" dirty="0"/>
          </a:p>
          <a:p>
            <a:r>
              <a:rPr lang="en-US" dirty="0"/>
              <a:t>URM behavior is highly dependent on the building masonry and floors typology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438E9-01E7-406A-828C-5801E6709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A508D-9C76-4EFB-9603-2146095D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23909-2E6D-436B-AA3D-23309DF9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EE1626-FE49-4E62-8B99-DB548CF11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32" y="1027906"/>
            <a:ext cx="4384787" cy="51477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1AFCFD-31C9-46F4-B376-2163BDF66059}"/>
              </a:ext>
            </a:extLst>
          </p:cNvPr>
          <p:cNvSpPr txBox="1"/>
          <p:nvPr/>
        </p:nvSpPr>
        <p:spPr>
          <a:xfrm>
            <a:off x="7427333" y="560611"/>
            <a:ext cx="418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 European Macro-seismic scale, 1998</a:t>
            </a:r>
          </a:p>
        </p:txBody>
      </p:sp>
    </p:spTree>
    <p:extLst>
      <p:ext uri="{BB962C8B-B14F-4D97-AF65-F5344CB8AC3E}">
        <p14:creationId xmlns:p14="http://schemas.microsoft.com/office/powerpoint/2010/main" val="3004621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BD64-F27F-4728-8190-C01DB9CE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Building models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D761-22FD-474D-9EE9-EA4770E14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Context</a:t>
            </a:r>
          </a:p>
          <a:p>
            <a:endParaRPr lang="en-US" dirty="0"/>
          </a:p>
          <a:p>
            <a:r>
              <a:rPr lang="en-US" dirty="0"/>
              <a:t>Relational database (user POV)</a:t>
            </a:r>
          </a:p>
          <a:p>
            <a:pPr lvl="1"/>
            <a:r>
              <a:rPr lang="en-US" dirty="0"/>
              <a:t>With interoperability</a:t>
            </a:r>
          </a:p>
          <a:p>
            <a:pPr lvl="1"/>
            <a:r>
              <a:rPr lang="en-US" dirty="0"/>
              <a:t>No interoperability</a:t>
            </a:r>
          </a:p>
          <a:p>
            <a:pPr lvl="1"/>
            <a:endParaRPr lang="en-US" dirty="0"/>
          </a:p>
          <a:p>
            <a:r>
              <a:rPr lang="en-US" dirty="0"/>
              <a:t>Stockage of digital data</a:t>
            </a:r>
          </a:p>
          <a:p>
            <a:pPr lvl="1"/>
            <a:r>
              <a:rPr lang="en-US" dirty="0"/>
              <a:t>Local machine</a:t>
            </a:r>
          </a:p>
          <a:p>
            <a:pPr lvl="1"/>
            <a:r>
              <a:rPr lang="en-US" dirty="0"/>
              <a:t>Local server</a:t>
            </a:r>
          </a:p>
          <a:p>
            <a:pPr lvl="1"/>
            <a:r>
              <a:rPr lang="en-US" dirty="0"/>
              <a:t>Cloud-based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5C7A-3A80-47C9-BB36-F0E990CB0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1AA80-4BA4-48E9-ABB1-356A0CD33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C7184-D503-457D-BE3B-F63D0E8D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51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CF9AA-E120-4778-A70D-60FF98DE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models database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514F0-67DE-4BE6-AB3B-B9420869E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EESD lab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Spatial building models to numerically study earthquake behavior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Advances in BIM technology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Opportunity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Current obstacle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Interoperability (</a:t>
            </a:r>
            <a:r>
              <a:rPr lang="en-US" dirty="0" err="1"/>
              <a:t>IfcOpenShell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EC9D4-32A1-479D-857E-54881728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C633F-77B5-4243-814A-A6EC65CA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B1AC0-C01B-4155-8C03-89D03031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155C8-2761-4E35-9B0A-C5EF413B3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052" y="1507919"/>
            <a:ext cx="3597641" cy="2033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55619-0CF9-41CE-B63C-44C53693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3815246"/>
            <a:ext cx="2676525" cy="2457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0C022B-E34C-498A-8DE0-04E8B1EC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073" y="3815246"/>
            <a:ext cx="2971800" cy="2266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9E1815-118C-4261-85B3-88650A416C14}"/>
              </a:ext>
            </a:extLst>
          </p:cNvPr>
          <p:cNvSpPr txBox="1"/>
          <p:nvPr/>
        </p:nvSpPr>
        <p:spPr>
          <a:xfrm>
            <a:off x="9155595" y="1138587"/>
            <a:ext cx="198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Shebini</a:t>
            </a:r>
            <a:r>
              <a:rPr lang="en-US" dirty="0"/>
              <a:t>, 1985</a:t>
            </a:r>
          </a:p>
        </p:txBody>
      </p:sp>
    </p:spTree>
    <p:extLst>
      <p:ext uri="{BB962C8B-B14F-4D97-AF65-F5344CB8AC3E}">
        <p14:creationId xmlns:p14="http://schemas.microsoft.com/office/powerpoint/2010/main" val="4242530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3090-D3BC-4F2B-95D1-72C484E4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(user POV)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D60EA-C01F-44AA-A53E-63EDD28BC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Interoperability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5C5DD5-7D7A-436A-8FDC-31A4EC55F9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62745" y="2505075"/>
            <a:ext cx="2911872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2BC60-D5E8-464C-B19A-3BD6AE13E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interoperability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F1B108-D459-4424-BA4F-7B28DE0FCB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98121" y="2505075"/>
            <a:ext cx="3331345" cy="368458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CE6A65-646E-48AA-85EF-00B7FA9D8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BD7BE-18B8-4550-9858-ABB34F57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DC97FD-BA33-4C54-850F-3A291B48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56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D0C1-477E-4296-B357-9A09FB9A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Stockage of digital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13AC-9DE8-4A8F-8032-08EDF94AE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machine</a:t>
            </a:r>
          </a:p>
          <a:p>
            <a:pPr lvl="1"/>
            <a:r>
              <a:rPr lang="en-US" dirty="0"/>
              <a:t>Bad for teamwork (e-mail exchanges not optimal)</a:t>
            </a:r>
          </a:p>
          <a:p>
            <a:pPr lvl="1"/>
            <a:r>
              <a:rPr lang="en-US" dirty="0"/>
              <a:t>Bad for conservation and changes traceability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Local server</a:t>
            </a:r>
          </a:p>
          <a:p>
            <a:pPr lvl="1"/>
            <a:r>
              <a:rPr lang="en-US" dirty="0"/>
              <a:t>Most used in AEC industry (organization network)</a:t>
            </a:r>
          </a:p>
          <a:p>
            <a:pPr lvl="1"/>
            <a:endParaRPr lang="en-US" dirty="0"/>
          </a:p>
          <a:p>
            <a:r>
              <a:rPr lang="en-US" dirty="0"/>
              <a:t>Cloud-based open solutions</a:t>
            </a:r>
          </a:p>
          <a:p>
            <a:pPr lvl="1"/>
            <a:r>
              <a:rPr lang="en-US" dirty="0"/>
              <a:t>Opensource solutions like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Development idea: Community driven website like grabcad.com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12B3-62D2-46FA-8B76-C4F272A7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8D8BD-34F3-473D-943E-8A4B5098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8E86B-4D69-4065-8380-5143B874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63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99FB-5A94-41C0-8481-C80BB3A4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Next steps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8B1E-F1FD-4D63-A08B-511160DA8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Simplified force-based checks (excel worksheets)</a:t>
            </a:r>
          </a:p>
          <a:p>
            <a:pPr lvl="1"/>
            <a:r>
              <a:rPr lang="en-US" dirty="0"/>
              <a:t>Magnitude order check</a:t>
            </a:r>
          </a:p>
          <a:p>
            <a:r>
              <a:rPr lang="en-US" dirty="0"/>
              <a:t>Comparison with other numerical solutions</a:t>
            </a:r>
          </a:p>
          <a:p>
            <a:pPr lvl="1"/>
            <a:r>
              <a:rPr lang="en-US" dirty="0"/>
              <a:t>Easy since BIM model already exists</a:t>
            </a:r>
          </a:p>
          <a:p>
            <a:r>
              <a:rPr lang="en-US" dirty="0"/>
              <a:t>Dynamic analysis </a:t>
            </a:r>
          </a:p>
          <a:p>
            <a:pPr lvl="1"/>
            <a:r>
              <a:rPr lang="en-US" dirty="0"/>
              <a:t>To get vulnerability functions</a:t>
            </a:r>
          </a:p>
          <a:p>
            <a:pPr lvl="1"/>
            <a:r>
              <a:rPr lang="en-US" dirty="0"/>
              <a:t>Damping &amp; inertial effects (e.g. force distribution) intrinsically considered </a:t>
            </a:r>
          </a:p>
          <a:p>
            <a:r>
              <a:rPr lang="en-US" dirty="0"/>
              <a:t>Analyze adjacent unit effect on model results</a:t>
            </a:r>
          </a:p>
          <a:p>
            <a:r>
              <a:rPr lang="en-US" dirty="0"/>
              <a:t>Accidental eccentricities effect</a:t>
            </a:r>
          </a:p>
          <a:p>
            <a:r>
              <a:rPr lang="en-US" dirty="0"/>
              <a:t>Make the workflow fully reproducible</a:t>
            </a:r>
          </a:p>
          <a:p>
            <a:pPr lvl="1"/>
            <a:r>
              <a:rPr lang="en-US" dirty="0"/>
              <a:t>Through python code posted on </a:t>
            </a:r>
            <a:r>
              <a:rPr lang="en-US" dirty="0" err="1"/>
              <a:t>Renku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4808A-E6FE-418C-B0D5-325EB1F6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C583-BBE2-4467-BEEF-3747957E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9A9AB-49B9-4CEA-AC01-D8854475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56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0641-D963-41B9-BE1C-463162C8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98F85-472A-441E-8986-327DFBAD8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Professor Katrin Beyer for the project opportunity</a:t>
            </a:r>
          </a:p>
          <a:p>
            <a:r>
              <a:rPr lang="en-US" dirty="0"/>
              <a:t>T.A. Ivana </a:t>
            </a:r>
            <a:r>
              <a:rPr lang="en-US" dirty="0" err="1"/>
              <a:t>Bozulic</a:t>
            </a:r>
            <a:r>
              <a:rPr lang="en-US" dirty="0"/>
              <a:t> for her precious help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1BA8-4C24-47E1-91E7-06230D771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8FB51-5CEF-499A-8506-A2B168CF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1CB64-108A-4BCE-8410-8DA90EC0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70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D3FB-22F8-4BA3-BA52-5080E48E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ULS (linear) mechanism check(FE-Robot)</a:t>
            </a:r>
          </a:p>
        </p:txBody>
      </p:sp>
      <p:pic>
        <p:nvPicPr>
          <p:cNvPr id="7" name="mechanism">
            <a:hlinkClick r:id="" action="ppaction://media"/>
            <a:extLst>
              <a:ext uri="{FF2B5EF4-FFF2-40B4-BE49-F238E27FC236}">
                <a16:creationId xmlns:a16="http://schemas.microsoft.com/office/drawing/2014/main" id="{FCCD003C-D0B0-4C70-8F1C-4B9E839954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2825" y="2843473"/>
            <a:ext cx="7788275" cy="33334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7D3FD-4AA6-4F2E-A68E-A3745B68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87392-1358-40D9-9520-D41A08DAB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C0986-26D0-4603-9C59-6F0490A9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6526D-0CD9-4EB5-A88B-8947A4DBFFC7}"/>
              </a:ext>
            </a:extLst>
          </p:cNvPr>
          <p:cNvSpPr txBox="1"/>
          <p:nvPr/>
        </p:nvSpPr>
        <p:spPr>
          <a:xfrm>
            <a:off x="1028699" y="1643144"/>
            <a:ext cx="9599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same model (Same wall elastic properties + secondary walls + C20 joists)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Same direction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Same sense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Similar ULS displacement (87 mm, CQC) </a:t>
            </a:r>
          </a:p>
        </p:txBody>
      </p:sp>
    </p:spTree>
    <p:extLst>
      <p:ext uri="{BB962C8B-B14F-4D97-AF65-F5344CB8AC3E}">
        <p14:creationId xmlns:p14="http://schemas.microsoft.com/office/powerpoint/2010/main" val="320045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6F77DB-C3E8-4F2D-895B-5D201AE2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326" y="1907026"/>
            <a:ext cx="4101169" cy="3043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1B6E5-0DF5-488D-ABB4-E6DA23025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Information Modeling: geometry + property data</a:t>
            </a:r>
          </a:p>
          <a:p>
            <a:r>
              <a:rPr lang="en-US" dirty="0"/>
              <a:t>Level of detail (LOD)</a:t>
            </a:r>
          </a:p>
          <a:p>
            <a:pPr lvl="1"/>
            <a:r>
              <a:rPr lang="en-US" dirty="0"/>
              <a:t>100: Symbolic representation</a:t>
            </a:r>
          </a:p>
          <a:p>
            <a:pPr lvl="1"/>
            <a:r>
              <a:rPr lang="en-US" dirty="0"/>
              <a:t>200: Generic, approximate placeholder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300: Specific (quantity, geometry etc.)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350: Specific + supports and connections</a:t>
            </a:r>
          </a:p>
          <a:p>
            <a:pPr lvl="1"/>
            <a:r>
              <a:rPr lang="en-US" dirty="0"/>
              <a:t>400: Sufficient details for fabrication</a:t>
            </a:r>
          </a:p>
          <a:p>
            <a:pPr lvl="1"/>
            <a:r>
              <a:rPr lang="en-US" dirty="0"/>
              <a:t>500: Field verified representation</a:t>
            </a:r>
          </a:p>
          <a:p>
            <a:r>
              <a:rPr lang="en-US" dirty="0" err="1"/>
              <a:t>OpenBIM</a:t>
            </a:r>
            <a:r>
              <a:rPr lang="en-US" dirty="0"/>
              <a:t>: File exchange and file conversion are supported (by opposition with </a:t>
            </a:r>
            <a:r>
              <a:rPr lang="en-US" dirty="0" err="1"/>
              <a:t>ClosedBIM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6E3EB-E65B-42B7-A01B-534EFA6B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BIM notions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A0087-8143-4594-9398-ECAA52FB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5CAF8-1868-4F39-A8C3-BF786BE7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EB539-91CA-4D2E-8109-4CB3E96D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C83D3-BB32-4571-B02A-3B2D9D72D6CC}"/>
              </a:ext>
            </a:extLst>
          </p:cNvPr>
          <p:cNvSpPr txBox="1"/>
          <p:nvPr/>
        </p:nvSpPr>
        <p:spPr>
          <a:xfrm>
            <a:off x="9432236" y="4486669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BIMforum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9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F5FD-8449-47C9-BD1E-F80FB8EB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URM in BIM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4F86-A70A-4370-A23E-A04D31212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software fully support masonry modeling only until LOD 300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Work arounds are generally needed for modeling connections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4F033-6435-4BD2-B58D-ED6CCE5A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A9E2C-0E21-491A-9C55-EAB5A4335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DBE79-E7C3-409D-A996-6F8F9079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2E30A-A468-4258-B97D-EFA828BC68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8382" y="2724804"/>
            <a:ext cx="3719025" cy="342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BA77AE-197A-457D-BAFC-E6474EF35F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54594" y="2724804"/>
            <a:ext cx="3719024" cy="3422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2D6841-10E3-4E03-8ADF-D690203FD2E5}"/>
              </a:ext>
            </a:extLst>
          </p:cNvPr>
          <p:cNvSpPr txBox="1"/>
          <p:nvPr/>
        </p:nvSpPr>
        <p:spPr>
          <a:xfrm>
            <a:off x="5317588" y="5430129"/>
            <a:ext cx="230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BIMforum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6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3EAF-5093-49A0-B812-B468C99F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management in BIM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D433-459A-4E59-98EF-A2CCD7D58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Exchange format: Industry foundation classes (IFC)</a:t>
            </a:r>
          </a:p>
          <a:p>
            <a:pPr lvl="1"/>
            <a:r>
              <a:rPr lang="en-US" dirty="0"/>
              <a:t>ISO 16739:2013 standardized</a:t>
            </a:r>
          </a:p>
          <a:p>
            <a:pPr lvl="1"/>
            <a:r>
              <a:rPr lang="en-US" dirty="0"/>
              <a:t>Exchange of 3D geometry and property</a:t>
            </a:r>
          </a:p>
          <a:p>
            <a:pPr marL="457200" lvl="1" indent="0">
              <a:buNone/>
            </a:pPr>
            <a:r>
              <a:rPr lang="en-US" dirty="0"/>
              <a:t>	data (not intended for 2D views)</a:t>
            </a:r>
          </a:p>
          <a:p>
            <a:pPr lvl="1"/>
            <a:r>
              <a:rPr lang="en-US" dirty="0"/>
              <a:t>Different versions (IFC 4, IFC 2x3 etc.)</a:t>
            </a:r>
          </a:p>
          <a:p>
            <a:pPr lvl="1"/>
            <a:endParaRPr lang="en-US" dirty="0"/>
          </a:p>
          <a:p>
            <a:r>
              <a:rPr lang="en-US" dirty="0"/>
              <a:t>Model view definition (MVD)</a:t>
            </a:r>
          </a:p>
          <a:p>
            <a:pPr lvl="1"/>
            <a:r>
              <a:rPr lang="en-US" dirty="0"/>
              <a:t>Based on the use</a:t>
            </a:r>
          </a:p>
          <a:p>
            <a:pPr lvl="1"/>
            <a:r>
              <a:rPr lang="en-US" dirty="0"/>
              <a:t>Structural application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Design transfer view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Analytical model is key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D0072-CB14-4026-9978-81F13747D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ACA0D-9E60-48FC-92AF-16FB5EBC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C92B8-9B1B-471D-9E46-956E82BA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8F9BA3-478B-4A4C-ADE4-DE7E1AB8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68" y="3036376"/>
            <a:ext cx="5609431" cy="2975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9E50C-199E-4882-B73B-171FB9CBF466}"/>
              </a:ext>
            </a:extLst>
          </p:cNvPr>
          <p:cNvSpPr txBox="1"/>
          <p:nvPr/>
        </p:nvSpPr>
        <p:spPr>
          <a:xfrm>
            <a:off x="10869748" y="2856989"/>
            <a:ext cx="128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@Autodesk</a:t>
            </a:r>
          </a:p>
        </p:txBody>
      </p:sp>
    </p:spTree>
    <p:extLst>
      <p:ext uri="{BB962C8B-B14F-4D97-AF65-F5344CB8AC3E}">
        <p14:creationId xmlns:p14="http://schemas.microsoft.com/office/powerpoint/2010/main" val="172356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B227-10C1-45D5-AC9D-A08086FF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to FE application and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BB5C0-69C8-4C85-94F5-71F72A8D8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of IFC file described precedingly</a:t>
            </a:r>
          </a:p>
          <a:p>
            <a:endParaRPr lang="en-US" dirty="0"/>
          </a:p>
          <a:p>
            <a:r>
              <a:rPr lang="en-US" dirty="0"/>
              <a:t>Level of interoperability highly depends on software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FreeCAD</a:t>
            </a:r>
            <a:r>
              <a:rPr lang="en-US" dirty="0"/>
              <a:t> ( Opensource parametric modeler used by SAMUEL)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Level of interoperability does not permit FE applications yet (</a:t>
            </a:r>
            <a:r>
              <a:rPr lang="en-US" dirty="0" err="1"/>
              <a:t>IfcOpenShell</a:t>
            </a:r>
            <a:r>
              <a:rPr lang="en-US" dirty="0"/>
              <a:t> unfunctional)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 err="1"/>
              <a:t>BuildingSMART</a:t>
            </a:r>
            <a:r>
              <a:rPr lang="en-US" dirty="0"/>
              <a:t> certification (by IFC version)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Ensures a good level of interoperability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ABD0D-9DB5-4324-8537-9065B6622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6FE25-08B4-4CA2-B4F8-16CD3760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9E2B7-FB47-4683-B845-DFC06CE43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9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9996-E6D6-4226-8341-E1A4151A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BIM database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C945D-2A40-491F-9D11-E91D56588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CAD models database: Mechanical engineering roots (since 1984)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aero-spatial, automotive industry, 3D printing technology etc.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e.g. grabcad.com (community driven sharing platform)</a:t>
            </a:r>
          </a:p>
          <a:p>
            <a:r>
              <a:rPr lang="en-US" dirty="0"/>
              <a:t>Finite element models database for structures design automation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Idea originated for offshore marine structures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Nader </a:t>
            </a:r>
            <a:r>
              <a:rPr lang="en-US" dirty="0" err="1"/>
              <a:t>Shebini</a:t>
            </a:r>
            <a:r>
              <a:rPr lang="en-US" dirty="0"/>
              <a:t> 1989 patent in USA for McDermott Engineering</a:t>
            </a:r>
          </a:p>
          <a:p>
            <a:r>
              <a:rPr lang="en-US" dirty="0"/>
              <a:t>Coupling the idea with BIM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Powerful given the widespread and increasing usage by AEC industry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First step for full automation of structural design (AI, machine learning…)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AI based generative design of structures implementation has already begun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e.g. Autodesk Revit Generative design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F0AF1-88B4-44EC-9CEC-671FF2AD1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E5042-48D6-4A01-B394-853C1C8D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Hamza Tijani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E8472-8FEB-4CF4-ACBD-F69BD418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1D445-BDCF-4247-8343-49A4094E97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0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2127</Words>
  <Application>Microsoft Office PowerPoint</Application>
  <PresentationFormat>Widescreen</PresentationFormat>
  <Paragraphs>560</Paragraphs>
  <Slides>46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Wingdings</vt:lpstr>
      <vt:lpstr>Office Theme</vt:lpstr>
      <vt:lpstr>Definition and implementation of a BIM integrated fully reproducible workflow for the computation of vulnerability functions of URM buildings</vt:lpstr>
      <vt:lpstr>Content</vt:lpstr>
      <vt:lpstr>1. Literature review</vt:lpstr>
      <vt:lpstr>URM buildings context</vt:lpstr>
      <vt:lpstr>Important BIM notions</vt:lpstr>
      <vt:lpstr>Modeling URM in BIM</vt:lpstr>
      <vt:lpstr>Data management in BIM</vt:lpstr>
      <vt:lpstr>Transfer to FE application and interoperability</vt:lpstr>
      <vt:lpstr>BIM database concept</vt:lpstr>
      <vt:lpstr>Seismic behavior of URM buildings</vt:lpstr>
      <vt:lpstr>EFM analysis</vt:lpstr>
      <vt:lpstr>2. Case study presentation</vt:lpstr>
      <vt:lpstr>Typology</vt:lpstr>
      <vt:lpstr>3D view: Google streetview</vt:lpstr>
      <vt:lpstr>3D views: Swisstopo (Aerial and buildings3D)</vt:lpstr>
      <vt:lpstr>2D survey: Ground floor</vt:lpstr>
      <vt:lpstr>2D survey: Cut</vt:lpstr>
      <vt:lpstr>3. BIM modeling</vt:lpstr>
      <vt:lpstr>LOD 200, 3D</vt:lpstr>
      <vt:lpstr>LOD 200, 2D Ground floor</vt:lpstr>
      <vt:lpstr>LOD 200, Cut</vt:lpstr>
      <vt:lpstr>LOD 300, 3D</vt:lpstr>
      <vt:lpstr>LOD 300, 2D Ground floor</vt:lpstr>
      <vt:lpstr>LOD 300, Cut</vt:lpstr>
      <vt:lpstr>4. Transfer to FE application and interoperability</vt:lpstr>
      <vt:lpstr>5. Capacity determination using SAMUEL</vt:lpstr>
      <vt:lpstr>Structural model</vt:lpstr>
      <vt:lpstr>Pushover analysis</vt:lpstr>
      <vt:lpstr>Analysis results</vt:lpstr>
      <vt:lpstr>Global behavior visualization</vt:lpstr>
      <vt:lpstr>Conditions</vt:lpstr>
      <vt:lpstr>6. Peak demand and OSR verification </vt:lpstr>
      <vt:lpstr>Soil categorization</vt:lpstr>
      <vt:lpstr>Elastic response spectrum calculation</vt:lpstr>
      <vt:lpstr>Elastic response spectrums result</vt:lpstr>
      <vt:lpstr>Design spectrum</vt:lpstr>
      <vt:lpstr>Fundamental period and peak demand</vt:lpstr>
      <vt:lpstr>Over Strength Ratio</vt:lpstr>
      <vt:lpstr>Assessment and recommendations</vt:lpstr>
      <vt:lpstr>7. Building models database</vt:lpstr>
      <vt:lpstr>Building models database context</vt:lpstr>
      <vt:lpstr>Relational database (user POV)</vt:lpstr>
      <vt:lpstr>Stockage of digital data</vt:lpstr>
      <vt:lpstr>8. Next steps </vt:lpstr>
      <vt:lpstr>Thanks</vt:lpstr>
      <vt:lpstr>Quick ULS (linear) mechanism check(FE-Robot)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experience with BIM modelling and its interoperability with FEA</dc:title>
  <dc:creator>hamza tijani</dc:creator>
  <cp:lastModifiedBy>hamza tijani</cp:lastModifiedBy>
  <cp:revision>116</cp:revision>
  <dcterms:created xsi:type="dcterms:W3CDTF">2020-10-21T22:39:53Z</dcterms:created>
  <dcterms:modified xsi:type="dcterms:W3CDTF">2020-12-17T08:47:31Z</dcterms:modified>
</cp:coreProperties>
</file>